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44CD52-7C01-478C-BF5E-4D3F1A96EFFA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AFCA03-C389-4A3B-9C5E-77F4BF6C243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AFCA03-C389-4A3B-9C5E-77F4BF6C243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AFCA03-C389-4A3B-9C5E-77F4BF6C243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AFCA03-C389-4A3B-9C5E-77F4BF6C2432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AFCA03-C389-4A3B-9C5E-77F4BF6C2432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17F2615-FA2B-4786-8198-FD547788C8FC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CC3944A-6AE3-433A-82F8-E8E2450CC3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7F2615-FA2B-4786-8198-FD547788C8FC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C3944A-6AE3-433A-82F8-E8E2450CC3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7F2615-FA2B-4786-8198-FD547788C8FC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C3944A-6AE3-433A-82F8-E8E2450CC3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7F2615-FA2B-4786-8198-FD547788C8FC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C3944A-6AE3-433A-82F8-E8E2450CC3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7F2615-FA2B-4786-8198-FD547788C8FC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C3944A-6AE3-433A-82F8-E8E2450CC3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7F2615-FA2B-4786-8198-FD547788C8FC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C3944A-6AE3-433A-82F8-E8E2450CC3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7F2615-FA2B-4786-8198-FD547788C8FC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C3944A-6AE3-433A-82F8-E8E2450CC3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7F2615-FA2B-4786-8198-FD547788C8FC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C3944A-6AE3-433A-82F8-E8E2450CC3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7F2615-FA2B-4786-8198-FD547788C8FC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C3944A-6AE3-433A-82F8-E8E2450CC3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17F2615-FA2B-4786-8198-FD547788C8FC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C3944A-6AE3-433A-82F8-E8E2450CC3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17F2615-FA2B-4786-8198-FD547788C8FC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CC3944A-6AE3-433A-82F8-E8E2450CC3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17F2615-FA2B-4786-8198-FD547788C8FC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CC3944A-6AE3-433A-82F8-E8E2450CC3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1"/>
            <a:ext cx="8001000" cy="1828799"/>
          </a:xfrm>
        </p:spPr>
        <p:txBody>
          <a:bodyPr>
            <a:normAutofit fontScale="90000"/>
          </a:bodyPr>
          <a:lstStyle/>
          <a:p>
            <a:r>
              <a:rPr lang="en-US" b="0" dirty="0" smtClean="0">
                <a:solidFill>
                  <a:schemeClr val="tx1"/>
                </a:solidFill>
              </a:rPr>
              <a:t>PLC Applications</a:t>
            </a:r>
            <a:r>
              <a:rPr lang="en-US" b="0" dirty="0" smtClean="0">
                <a:solidFill>
                  <a:srgbClr val="FF0000"/>
                </a:solidFill>
              </a:rPr>
              <a:t>[ATE-1212]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Module-1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04800" y="3048001"/>
            <a:ext cx="9296400" cy="19812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sz="3200" b="1" i="1" u="sng" dirty="0" smtClean="0">
                <a:solidFill>
                  <a:srgbClr val="0070C0"/>
                </a:solidFill>
              </a:rPr>
              <a:t>Control task planning and implementation</a:t>
            </a:r>
            <a:endParaRPr lang="en-US" sz="3200" b="1" i="1" u="sng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52400"/>
            <a:ext cx="1371600" cy="83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43400"/>
            <a:ext cx="3810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must have noticed that in </a:t>
            </a:r>
            <a:r>
              <a:rPr lang="en-US" dirty="0" smtClean="0">
                <a:solidFill>
                  <a:srgbClr val="FF0000"/>
                </a:solidFill>
              </a:rPr>
              <a:t>the ON side </a:t>
            </a:r>
            <a:r>
              <a:rPr lang="en-US" dirty="0" smtClean="0"/>
              <a:t>we </a:t>
            </a:r>
            <a:r>
              <a:rPr lang="en-US" b="1" dirty="0" smtClean="0">
                <a:solidFill>
                  <a:srgbClr val="FF0000"/>
                </a:solidFill>
              </a:rPr>
              <a:t>negate</a:t>
            </a:r>
            <a:r>
              <a:rPr lang="en-US" dirty="0" smtClean="0">
                <a:solidFill>
                  <a:srgbClr val="FF0000"/>
                </a:solidFill>
              </a:rPr>
              <a:t> the OFF </a:t>
            </a:r>
            <a:r>
              <a:rPr lang="en-US" dirty="0" smtClean="0"/>
              <a:t>requirements, </a:t>
            </a:r>
          </a:p>
          <a:p>
            <a:r>
              <a:rPr lang="en-US" dirty="0" smtClean="0"/>
              <a:t>in this example pressing the </a:t>
            </a:r>
            <a:r>
              <a:rPr lang="en-US" dirty="0" smtClean="0">
                <a:solidFill>
                  <a:srgbClr val="FF0000"/>
                </a:solidFill>
              </a:rPr>
              <a:t>limit switch (B4</a:t>
            </a:r>
            <a:r>
              <a:rPr lang="en-US" dirty="0" smtClean="0"/>
              <a:t>) is under </a:t>
            </a:r>
            <a:r>
              <a:rPr lang="en-US" dirty="0" smtClean="0">
                <a:solidFill>
                  <a:srgbClr val="FF0000"/>
                </a:solidFill>
              </a:rPr>
              <a:t>OFF </a:t>
            </a:r>
            <a:r>
              <a:rPr lang="en-US" dirty="0" smtClean="0"/>
              <a:t>requirements, to shift this under the </a:t>
            </a:r>
            <a:r>
              <a:rPr lang="en-US" dirty="0" smtClean="0">
                <a:solidFill>
                  <a:srgbClr val="FF0000"/>
                </a:solidFill>
              </a:rPr>
              <a:t>ON</a:t>
            </a:r>
            <a:r>
              <a:rPr lang="en-US" dirty="0" smtClean="0"/>
              <a:t> requirements it </a:t>
            </a:r>
            <a:r>
              <a:rPr lang="en-US" dirty="0" smtClean="0">
                <a:solidFill>
                  <a:srgbClr val="FF0000"/>
                </a:solidFill>
              </a:rPr>
              <a:t>becomes B4 </a:t>
            </a:r>
            <a:r>
              <a:rPr lang="en-US" b="1" dirty="0" smtClean="0">
                <a:solidFill>
                  <a:srgbClr val="FF0000"/>
                </a:solidFill>
              </a:rPr>
              <a:t>not</a:t>
            </a:r>
            <a:r>
              <a:rPr lang="en-US" dirty="0" smtClean="0">
                <a:solidFill>
                  <a:srgbClr val="FF0000"/>
                </a:solidFill>
              </a:rPr>
              <a:t> pressed which is   in Boolean</a:t>
            </a:r>
            <a:r>
              <a:rPr lang="en-US" dirty="0" smtClean="0"/>
              <a:t>. Since the limit switch is already </a:t>
            </a:r>
            <a:r>
              <a:rPr lang="en-US" dirty="0" smtClean="0">
                <a:solidFill>
                  <a:srgbClr val="FF0000"/>
                </a:solidFill>
              </a:rPr>
              <a:t>normally clo</a:t>
            </a:r>
            <a:r>
              <a:rPr lang="en-US" dirty="0" smtClean="0"/>
              <a:t>se then it becomes.</a:t>
            </a:r>
          </a:p>
          <a:p>
            <a:pPr>
              <a:buNone/>
            </a:pPr>
            <a:r>
              <a:rPr lang="en-US" dirty="0" smtClean="0"/>
              <a:t>  =</a:t>
            </a:r>
          </a:p>
          <a:p>
            <a:pPr>
              <a:buNone/>
            </a:pPr>
            <a:r>
              <a:rPr lang="en-US" dirty="0" smtClean="0"/>
              <a:t>  B</a:t>
            </a:r>
            <a:r>
              <a:rPr lang="en-US" baseline="-25000" dirty="0" smtClean="0"/>
              <a:t>4</a:t>
            </a:r>
            <a:r>
              <a:rPr lang="en-US" dirty="0" smtClean="0"/>
              <a:t> =B</a:t>
            </a:r>
            <a:r>
              <a:rPr lang="en-US" baseline="-25000" dirty="0" smtClean="0"/>
              <a:t>4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3100" dirty="0" smtClean="0">
                <a:solidFill>
                  <a:srgbClr val="FF0000"/>
                </a:solidFill>
              </a:rPr>
              <a:t/>
            </a:r>
            <a:br>
              <a:rPr lang="en-US" sz="3100" dirty="0" smtClean="0">
                <a:solidFill>
                  <a:srgbClr val="FF0000"/>
                </a:solidFill>
              </a:rPr>
            </a:br>
            <a:r>
              <a:rPr lang="en-US" sz="3100" dirty="0" smtClean="0">
                <a:solidFill>
                  <a:srgbClr val="FF0000"/>
                </a:solidFill>
              </a:rPr>
              <a:t>3.Analyze the system properties and its technical requirements and conditions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to write the logic expression or the Boolean equation that describes the relation between </a:t>
            </a:r>
            <a:r>
              <a:rPr lang="en-US" dirty="0" smtClean="0">
                <a:solidFill>
                  <a:srgbClr val="FF0000"/>
                </a:solidFill>
              </a:rPr>
              <a:t>inputs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outputs</a:t>
            </a:r>
            <a:r>
              <a:rPr lang="en-US" dirty="0" smtClean="0"/>
              <a:t> replace each </a:t>
            </a:r>
            <a:r>
              <a:rPr lang="en-US" b="1" dirty="0" smtClean="0"/>
              <a:t>AND</a:t>
            </a:r>
            <a:r>
              <a:rPr lang="en-US" dirty="0" smtClean="0"/>
              <a:t> by (</a:t>
            </a:r>
            <a:r>
              <a:rPr lang="en-US" b="1" dirty="0" smtClean="0"/>
              <a:t>.</a:t>
            </a:r>
            <a:r>
              <a:rPr lang="en-US" dirty="0" smtClean="0"/>
              <a:t>) and each </a:t>
            </a:r>
            <a:r>
              <a:rPr lang="en-US" b="1" dirty="0" smtClean="0"/>
              <a:t>OR</a:t>
            </a:r>
            <a:r>
              <a:rPr lang="en-US" dirty="0" smtClean="0"/>
              <a:t> by (</a:t>
            </a:r>
            <a:r>
              <a:rPr lang="en-US" b="1" dirty="0" smtClean="0"/>
              <a:t>+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baseline="-25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4.Boolean expression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52600" y="3429000"/>
          <a:ext cx="5867400" cy="609600"/>
        </p:xfrm>
        <a:graphic>
          <a:graphicData uri="http://schemas.openxmlformats.org/drawingml/2006/table">
            <a:tbl>
              <a:tblPr/>
              <a:tblGrid>
                <a:gridCol w="5867400"/>
              </a:tblGrid>
              <a:tr h="60960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Verdana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21708" y="3581400"/>
            <a:ext cx="6376736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066800"/>
            <a:ext cx="83820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second stage is </a:t>
            </a:r>
            <a:r>
              <a:rPr lang="en-US" b="1" dirty="0" smtClean="0"/>
              <a:t>hardware configuration</a:t>
            </a:r>
            <a:r>
              <a:rPr lang="en-US" dirty="0" smtClean="0"/>
              <a:t>, at this stage a device list can be used to assist </a:t>
            </a:r>
            <a:r>
              <a:rPr lang="en-US" b="1" u="sng" dirty="0" smtClean="0">
                <a:solidFill>
                  <a:srgbClr val="FF0000"/>
                </a:solidFill>
              </a:rPr>
              <a:t>selection of the LOGO</a:t>
            </a:r>
            <a:r>
              <a:rPr lang="en-US" b="1" u="sng" dirty="0" smtClean="0"/>
              <a:t>!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Controller and expansion modules</a:t>
            </a:r>
            <a:r>
              <a:rPr lang="en-US" dirty="0" smtClean="0"/>
              <a:t>, In table 1.2 it is recorded if the </a:t>
            </a:r>
            <a:r>
              <a:rPr lang="en-US" dirty="0" smtClean="0">
                <a:solidFill>
                  <a:srgbClr val="FF0000"/>
                </a:solidFill>
              </a:rPr>
              <a:t>object </a:t>
            </a:r>
            <a:r>
              <a:rPr lang="en-US" dirty="0" smtClean="0"/>
              <a:t>has to be connected to an </a:t>
            </a:r>
            <a:r>
              <a:rPr lang="en-US" dirty="0" smtClean="0">
                <a:solidFill>
                  <a:srgbClr val="FF0000"/>
                </a:solidFill>
              </a:rPr>
              <a:t>input (DI = Digital Input</a:t>
            </a:r>
            <a:r>
              <a:rPr lang="en-US" dirty="0" smtClean="0"/>
              <a:t>) or to an </a:t>
            </a:r>
            <a:r>
              <a:rPr lang="en-US" dirty="0" smtClean="0">
                <a:solidFill>
                  <a:srgbClr val="FF0000"/>
                </a:solidFill>
              </a:rPr>
              <a:t>output (DO = Digital Output</a:t>
            </a:r>
            <a:r>
              <a:rPr lang="en-US" dirty="0" smtClean="0"/>
              <a:t>), </a:t>
            </a:r>
          </a:p>
          <a:p>
            <a:r>
              <a:rPr lang="en-US" dirty="0" smtClean="0"/>
              <a:t>in our </a:t>
            </a:r>
            <a:r>
              <a:rPr lang="en-US" dirty="0" smtClean="0">
                <a:solidFill>
                  <a:srgbClr val="FF0000"/>
                </a:solidFill>
              </a:rPr>
              <a:t>example 4 digital inputs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one digital output is required</a:t>
            </a:r>
            <a:r>
              <a:rPr lang="en-US" dirty="0" smtClean="0"/>
              <a:t>. </a:t>
            </a:r>
          </a:p>
          <a:p>
            <a:r>
              <a:rPr lang="en-US" dirty="0" smtClean="0"/>
              <a:t>As mentioned in the control task description all </a:t>
            </a:r>
            <a:r>
              <a:rPr lang="en-US" dirty="0" smtClean="0">
                <a:solidFill>
                  <a:srgbClr val="FF0000"/>
                </a:solidFill>
              </a:rPr>
              <a:t>inputs are to be connected to 220 V </a:t>
            </a:r>
            <a:r>
              <a:rPr lang="en-US" dirty="0" smtClean="0"/>
              <a:t>that means </a:t>
            </a:r>
            <a:r>
              <a:rPr lang="en-US" dirty="0" smtClean="0">
                <a:solidFill>
                  <a:srgbClr val="FF0000"/>
                </a:solidFill>
              </a:rPr>
              <a:t>our selection is 115/240 V LOGO</a:t>
            </a:r>
            <a:r>
              <a:rPr lang="en-US" dirty="0" smtClean="0"/>
              <a:t>!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Basic module</a:t>
            </a:r>
            <a:r>
              <a:rPr lang="en-US" dirty="0" smtClean="0"/>
              <a:t> and there </a:t>
            </a:r>
            <a:r>
              <a:rPr lang="en-US" dirty="0" smtClean="0">
                <a:solidFill>
                  <a:srgbClr val="FF0000"/>
                </a:solidFill>
              </a:rPr>
              <a:t>is no need for any expansion module.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stage-2 . Hardware configuration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711007" y="3606959"/>
          <a:ext cx="5721985" cy="274320"/>
        </p:xfrm>
        <a:graphic>
          <a:graphicData uri="http://schemas.openxmlformats.org/drawingml/2006/table">
            <a:tbl>
              <a:tblPr/>
              <a:tblGrid>
                <a:gridCol w="5721985"/>
              </a:tblGrid>
              <a:tr h="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Verdana"/>
                          <a:ea typeface="Times New Roman"/>
                        </a:rPr>
                        <a:t>Table 1.3 LOGO! Basic module selection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LOGO! Basic module selection</a:t>
            </a:r>
            <a:endParaRPr lang="en-US" dirty="0"/>
          </a:p>
        </p:txBody>
      </p:sp>
      <p:pic>
        <p:nvPicPr>
          <p:cNvPr id="4" name="Picture 3" descr="untitled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47800" y="1371600"/>
            <a:ext cx="4953000" cy="3962400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752600" y="5715000"/>
          <a:ext cx="6096000" cy="819785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81978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Verdana"/>
                          <a:ea typeface="Times New Roman"/>
                        </a:rPr>
                        <a:t>(</a:t>
                      </a: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Verdana"/>
                          <a:ea typeface="Times New Roman"/>
                        </a:rPr>
                        <a:t>This table is used to select the proper LOGO! Basic module you do not need to </a:t>
                      </a:r>
                      <a:r>
                        <a:rPr lang="en-US" sz="1200" b="1" dirty="0" smtClean="0">
                          <a:solidFill>
                            <a:srgbClr val="FF0000"/>
                          </a:solidFill>
                          <a:latin typeface="Verdana"/>
                          <a:ea typeface="Times New Roman"/>
                        </a:rPr>
                        <a:t>memorize </a:t>
                      </a: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Verdana"/>
                          <a:ea typeface="Times New Roman"/>
                        </a:rPr>
                        <a:t>this table)</a:t>
                      </a:r>
                      <a:endParaRPr lang="en-US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534400" cy="6096000"/>
          </a:xfrm>
        </p:spPr>
        <p:txBody>
          <a:bodyPr/>
          <a:lstStyle/>
          <a:p>
            <a:r>
              <a:rPr lang="en-US" dirty="0" smtClean="0"/>
              <a:t>The following expansion modules can be connected to the LOGO! In case the control task requires </a:t>
            </a:r>
            <a:r>
              <a:rPr lang="en-US" dirty="0" smtClean="0">
                <a:solidFill>
                  <a:srgbClr val="FF0000"/>
                </a:solidFill>
              </a:rPr>
              <a:t>more inputs or outputs </a:t>
            </a:r>
            <a:r>
              <a:rPr lang="en-US" dirty="0" smtClean="0"/>
              <a:t>either </a:t>
            </a:r>
            <a:r>
              <a:rPr lang="en-US" dirty="0" smtClean="0">
                <a:solidFill>
                  <a:srgbClr val="FF0000"/>
                </a:solidFill>
              </a:rPr>
              <a:t>digital or analog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expansion modules</a:t>
            </a:r>
            <a:endParaRPr lang="en-US" dirty="0"/>
          </a:p>
        </p:txBody>
      </p:sp>
      <p:pic>
        <p:nvPicPr>
          <p:cNvPr id="4" name="Picture 3" descr="untitled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71600" y="2362200"/>
            <a:ext cx="5486400" cy="3505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 rot="10800000" flipV="1">
            <a:off x="964717" y="5859721"/>
            <a:ext cx="66552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This table is used when there is a need to select expansion module(s), you do not need to memorize this table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4049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 </a:t>
            </a:r>
          </a:p>
          <a:p>
            <a:r>
              <a:rPr lang="en-US" dirty="0" smtClean="0"/>
              <a:t>After selecting the proper LOGO! an </a:t>
            </a:r>
            <a:r>
              <a:rPr lang="en-US" b="1" dirty="0" smtClean="0">
                <a:solidFill>
                  <a:srgbClr val="FF0000"/>
                </a:solidFill>
              </a:rPr>
              <a:t>assignment list </a:t>
            </a:r>
            <a:r>
              <a:rPr lang="en-US" dirty="0" smtClean="0"/>
              <a:t>should be created, </a:t>
            </a:r>
            <a:r>
              <a:rPr lang="en-US" dirty="0" smtClean="0">
                <a:solidFill>
                  <a:srgbClr val="FF0000"/>
                </a:solidFill>
              </a:rPr>
              <a:t>in this list all input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output objects </a:t>
            </a:r>
            <a:r>
              <a:rPr lang="en-US" dirty="0" smtClean="0"/>
              <a:t>are </a:t>
            </a:r>
            <a:r>
              <a:rPr lang="en-US" dirty="0" smtClean="0">
                <a:solidFill>
                  <a:srgbClr val="FF0000"/>
                </a:solidFill>
              </a:rPr>
              <a:t>addressed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assigned to LOGO</a:t>
            </a:r>
            <a:r>
              <a:rPr lang="en-US" dirty="0" smtClean="0"/>
              <a:t>! inputs and outputs as shown in table 1.5. </a:t>
            </a:r>
          </a:p>
          <a:p>
            <a:r>
              <a:rPr lang="en-US" dirty="0" smtClean="0"/>
              <a:t>A logical assignment of inputs and outputs is necessary for </a:t>
            </a:r>
            <a:r>
              <a:rPr lang="en-US" dirty="0" smtClean="0">
                <a:solidFill>
                  <a:srgbClr val="FF0000"/>
                </a:solidFill>
              </a:rPr>
              <a:t>both the installation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FF0000"/>
                </a:solidFill>
              </a:rPr>
              <a:t>hardware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connectio</a:t>
            </a:r>
            <a:r>
              <a:rPr lang="en-US" dirty="0" smtClean="0"/>
              <a:t>n) and for generation of the program.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Assignment list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600200" y="1752600"/>
          <a:ext cx="5486400" cy="4114800"/>
        </p:xfrm>
        <a:graphic>
          <a:graphicData uri="http://schemas.openxmlformats.org/drawingml/2006/table">
            <a:tbl>
              <a:tblPr/>
              <a:tblGrid>
                <a:gridCol w="2826327"/>
                <a:gridCol w="2660073"/>
              </a:tblGrid>
              <a:tr h="457200"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Verdana"/>
                          <a:ea typeface="Times New Roman"/>
                        </a:rPr>
                        <a:t>Inputs</a:t>
                      </a:r>
                      <a:endParaRPr lang="en-US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Verdana"/>
                          <a:ea typeface="Times New Roman"/>
                        </a:rPr>
                        <a:t>Input</a:t>
                      </a:r>
                      <a:endParaRPr lang="en-US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Verdana"/>
                          <a:ea typeface="Times New Roman"/>
                        </a:rPr>
                        <a:t>Assigned address</a:t>
                      </a:r>
                      <a:endParaRPr lang="en-US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Verdana"/>
                          <a:ea typeface="Times New Roman"/>
                        </a:rPr>
                        <a:t>S1</a:t>
                      </a:r>
                      <a:endParaRPr lang="en-US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Verdana"/>
                          <a:ea typeface="Times New Roman"/>
                        </a:rPr>
                        <a:t>I1</a:t>
                      </a:r>
                      <a:endParaRPr lang="en-US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Verdana"/>
                          <a:ea typeface="Times New Roman"/>
                        </a:rPr>
                        <a:t>S2  (N.O)</a:t>
                      </a:r>
                      <a:endParaRPr lang="en-US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Verdana"/>
                          <a:ea typeface="Times New Roman"/>
                        </a:rPr>
                        <a:t>I2</a:t>
                      </a:r>
                      <a:endParaRPr lang="en-US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Verdana"/>
                          <a:ea typeface="Times New Roman"/>
                        </a:rPr>
                        <a:t>S3  (N.O)</a:t>
                      </a:r>
                      <a:endParaRPr lang="en-US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Verdana"/>
                          <a:ea typeface="Times New Roman"/>
                        </a:rPr>
                        <a:t>I3</a:t>
                      </a:r>
                      <a:endParaRPr lang="en-US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Verdana"/>
                          <a:ea typeface="Times New Roman"/>
                        </a:rPr>
                        <a:t>B4  (N.C)</a:t>
                      </a:r>
                      <a:endParaRPr lang="en-US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Verdana"/>
                          <a:ea typeface="Times New Roman"/>
                        </a:rPr>
                        <a:t>I4</a:t>
                      </a:r>
                      <a:endParaRPr lang="en-US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Verdana"/>
                          <a:ea typeface="Times New Roman"/>
                        </a:rPr>
                        <a:t>Output/s</a:t>
                      </a:r>
                      <a:endParaRPr lang="en-US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Verdana"/>
                          <a:ea typeface="Times New Roman"/>
                        </a:rPr>
                        <a:t>Output </a:t>
                      </a:r>
                      <a:endParaRPr lang="en-US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Verdana"/>
                          <a:ea typeface="Times New Roman"/>
                        </a:rPr>
                        <a:t>Assigned address</a:t>
                      </a:r>
                      <a:endParaRPr lang="en-US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Verdana"/>
                          <a:ea typeface="Times New Roman"/>
                        </a:rPr>
                        <a:t>M1</a:t>
                      </a:r>
                      <a:endParaRPr lang="en-US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Verdana"/>
                          <a:ea typeface="Times New Roman"/>
                        </a:rPr>
                        <a:t>Q1</a:t>
                      </a:r>
                      <a:endParaRPr lang="en-US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 list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third stage is </a:t>
            </a:r>
            <a:r>
              <a:rPr lang="en-US" b="1" dirty="0" smtClean="0">
                <a:solidFill>
                  <a:srgbClr val="FF0000"/>
                </a:solidFill>
              </a:rPr>
              <a:t>software configuration</a:t>
            </a:r>
            <a:r>
              <a:rPr lang="en-US" dirty="0" smtClean="0"/>
              <a:t>, before the control program can be developed; the </a:t>
            </a:r>
            <a:r>
              <a:rPr lang="en-US" dirty="0" smtClean="0">
                <a:solidFill>
                  <a:srgbClr val="FF0000"/>
                </a:solidFill>
              </a:rPr>
              <a:t>project data </a:t>
            </a:r>
            <a:r>
              <a:rPr lang="en-US" dirty="0" smtClean="0"/>
              <a:t>should be entered in the "</a:t>
            </a:r>
            <a:r>
              <a:rPr lang="en-US" dirty="0" smtClean="0">
                <a:solidFill>
                  <a:srgbClr val="FF0000"/>
                </a:solidFill>
              </a:rPr>
              <a:t>Properties" window</a:t>
            </a:r>
            <a:r>
              <a:rPr lang="en-US" dirty="0" smtClean="0"/>
              <a:t>, which can be displayed in the </a:t>
            </a:r>
            <a:r>
              <a:rPr lang="en-US" dirty="0" smtClean="0">
                <a:solidFill>
                  <a:srgbClr val="FF0000"/>
                </a:solidFill>
              </a:rPr>
              <a:t>pull-down menu "File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configuration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Properties window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 descr="untitled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7200" y="1524000"/>
            <a:ext cx="4191000" cy="4495800"/>
          </a:xfrm>
          <a:prstGeom prst="rect">
            <a:avLst/>
          </a:prstGeom>
        </p:spPr>
      </p:pic>
      <p:pic>
        <p:nvPicPr>
          <p:cNvPr id="5" name="Picture 4" descr="untitled.bmp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76800" y="1524000"/>
            <a:ext cx="3962400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very helpful to produce a </a:t>
            </a:r>
            <a:r>
              <a:rPr lang="en-US" dirty="0" smtClean="0">
                <a:solidFill>
                  <a:srgbClr val="FF0000"/>
                </a:solidFill>
              </a:rPr>
              <a:t>connection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table </a:t>
            </a:r>
            <a:r>
              <a:rPr lang="en-US" dirty="0" smtClean="0"/>
              <a:t>(Figure 1.4) </a:t>
            </a:r>
          </a:p>
          <a:p>
            <a:r>
              <a:rPr lang="en-US" dirty="0" smtClean="0"/>
              <a:t>but it integrates the </a:t>
            </a:r>
            <a:r>
              <a:rPr lang="en-US" dirty="0" smtClean="0">
                <a:solidFill>
                  <a:srgbClr val="FF0000"/>
                </a:solidFill>
              </a:rPr>
              <a:t>assignment list </a:t>
            </a:r>
            <a:r>
              <a:rPr lang="en-US" dirty="0" smtClean="0"/>
              <a:t>in the </a:t>
            </a:r>
            <a:r>
              <a:rPr lang="en-US" dirty="0" smtClean="0">
                <a:solidFill>
                  <a:srgbClr val="FF0000"/>
                </a:solidFill>
              </a:rPr>
              <a:t>project</a:t>
            </a:r>
            <a:r>
              <a:rPr lang="en-US" dirty="0" smtClean="0"/>
              <a:t>, and </a:t>
            </a:r>
            <a:r>
              <a:rPr lang="en-US" dirty="0" smtClean="0">
                <a:solidFill>
                  <a:srgbClr val="FF0000"/>
                </a:solidFill>
              </a:rPr>
              <a:t>names</a:t>
            </a:r>
            <a:r>
              <a:rPr lang="en-US" dirty="0" smtClean="0"/>
              <a:t> are </a:t>
            </a:r>
            <a:r>
              <a:rPr lang="en-US" dirty="0" smtClean="0">
                <a:solidFill>
                  <a:srgbClr val="FF0000"/>
                </a:solidFill>
              </a:rPr>
              <a:t>assigned to the objects </a:t>
            </a:r>
          </a:p>
          <a:p>
            <a:r>
              <a:rPr lang="en-US" dirty="0" smtClean="0"/>
              <a:t>which are much more </a:t>
            </a:r>
            <a:r>
              <a:rPr lang="en-US" dirty="0" smtClean="0">
                <a:solidFill>
                  <a:srgbClr val="FF0000"/>
                </a:solidFill>
              </a:rPr>
              <a:t>appropriate during generation and checking </a:t>
            </a:r>
            <a:r>
              <a:rPr lang="en-US" dirty="0" smtClean="0"/>
              <a:t>of the program than the addresses themselves.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Connection table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90600"/>
            <a:ext cx="8305800" cy="58674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dirty="0" smtClean="0">
                <a:solidFill>
                  <a:schemeClr val="accent2"/>
                </a:solidFill>
              </a:rPr>
              <a:t>1. Analyze a control </a:t>
            </a:r>
            <a:r>
              <a:rPr lang="en-US" dirty="0" smtClean="0"/>
              <a:t>task by </a:t>
            </a:r>
            <a:r>
              <a:rPr lang="en-US" dirty="0" smtClean="0">
                <a:solidFill>
                  <a:schemeClr val="accent2"/>
                </a:solidFill>
              </a:rPr>
              <a:t>defining</a:t>
            </a:r>
            <a:r>
              <a:rPr lang="en-US" dirty="0" smtClean="0"/>
              <a:t> its </a:t>
            </a:r>
            <a:r>
              <a:rPr lang="en-US" dirty="0" smtClean="0">
                <a:solidFill>
                  <a:schemeClr val="accent2"/>
                </a:solidFill>
              </a:rPr>
              <a:t>Inputs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chemeClr val="accent2"/>
                </a:solidFill>
              </a:rPr>
              <a:t>Outputs</a:t>
            </a:r>
            <a:r>
              <a:rPr lang="en-US" dirty="0" smtClean="0"/>
              <a:t>, and its technical requirements.</a:t>
            </a:r>
          </a:p>
          <a:p>
            <a:pPr lvl="0">
              <a:buNone/>
            </a:pPr>
            <a:r>
              <a:rPr lang="en-US" dirty="0" smtClean="0"/>
              <a:t>2.Configure control task hardware </a:t>
            </a:r>
            <a:r>
              <a:rPr lang="en-US" dirty="0" smtClean="0">
                <a:solidFill>
                  <a:schemeClr val="accent2"/>
                </a:solidFill>
              </a:rPr>
              <a:t>by selecting the </a:t>
            </a:r>
            <a:r>
              <a:rPr lang="en-US" dirty="0" smtClean="0"/>
              <a:t>proper LOGO</a:t>
            </a:r>
            <a:r>
              <a:rPr lang="en-US" dirty="0" smtClean="0">
                <a:solidFill>
                  <a:schemeClr val="accent2"/>
                </a:solidFill>
              </a:rPr>
              <a:t>! Basic module and its expansion modules.  </a:t>
            </a:r>
          </a:p>
          <a:p>
            <a:pPr lvl="0">
              <a:buNone/>
            </a:pPr>
            <a:r>
              <a:rPr lang="en-US" dirty="0" smtClean="0">
                <a:solidFill>
                  <a:schemeClr val="accent2"/>
                </a:solidFill>
              </a:rPr>
              <a:t>3.Develop control routines</a:t>
            </a:r>
            <a:r>
              <a:rPr lang="en-US" dirty="0" smtClean="0"/>
              <a:t> and d</a:t>
            </a:r>
            <a:r>
              <a:rPr lang="en-US" dirty="0" smtClean="0">
                <a:solidFill>
                  <a:schemeClr val="accent2"/>
                </a:solidFill>
              </a:rPr>
              <a:t>esign</a:t>
            </a:r>
            <a:r>
              <a:rPr lang="en-US" dirty="0" smtClean="0"/>
              <a:t> an </a:t>
            </a:r>
            <a:r>
              <a:rPr lang="en-US" dirty="0" smtClean="0">
                <a:solidFill>
                  <a:schemeClr val="accent2"/>
                </a:solidFill>
              </a:rPr>
              <a:t>Industrial Process control </a:t>
            </a:r>
            <a:r>
              <a:rPr lang="en-US" dirty="0" smtClean="0"/>
              <a:t>program from beginning to end using </a:t>
            </a:r>
            <a:r>
              <a:rPr lang="en-US" dirty="0" smtClean="0">
                <a:solidFill>
                  <a:schemeClr val="accent2"/>
                </a:solidFill>
              </a:rPr>
              <a:t>LOGO Soft Comfort software.</a:t>
            </a:r>
          </a:p>
          <a:p>
            <a:pPr lvl="0">
              <a:buNone/>
            </a:pPr>
            <a:r>
              <a:rPr lang="en-US" dirty="0" smtClean="0">
                <a:solidFill>
                  <a:schemeClr val="accent2"/>
                </a:solidFill>
              </a:rPr>
              <a:t>4.Use normally open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chemeClr val="accent2"/>
                </a:solidFill>
              </a:rPr>
              <a:t>normally close sinking and sourcing sensors</a:t>
            </a:r>
          </a:p>
          <a:p>
            <a:pPr>
              <a:buNone/>
            </a:pPr>
            <a:r>
              <a:rPr lang="en-US" dirty="0" smtClean="0"/>
              <a:t>5.Understand and apply </a:t>
            </a:r>
            <a:r>
              <a:rPr lang="en-US" dirty="0" smtClean="0">
                <a:solidFill>
                  <a:schemeClr val="accent2"/>
                </a:solidFill>
              </a:rPr>
              <a:t>interlocks</a:t>
            </a:r>
            <a:r>
              <a:rPr lang="en-US" dirty="0" smtClean="0"/>
              <a:t>, and </a:t>
            </a:r>
            <a:r>
              <a:rPr lang="en-US" dirty="0" smtClean="0">
                <a:solidFill>
                  <a:schemeClr val="accent2"/>
                </a:solidFill>
              </a:rPr>
              <a:t>latches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i="1" u="sng" dirty="0" smtClean="0"/>
              <a:t>Module Objectives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376672"/>
          </a:xfrm>
        </p:spPr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The connection table is opened by selecting the menu "Edit" and then "</a:t>
            </a:r>
            <a:r>
              <a:rPr lang="en-US" dirty="0" err="1" smtClean="0">
                <a:solidFill>
                  <a:srgbClr val="FF0000"/>
                </a:solidFill>
              </a:rPr>
              <a:t>Input/Output</a:t>
            </a:r>
            <a:r>
              <a:rPr lang="en-US" dirty="0" smtClean="0">
                <a:solidFill>
                  <a:srgbClr val="FF0000"/>
                </a:solidFill>
              </a:rPr>
              <a:t> Names</a:t>
            </a:r>
            <a:r>
              <a:rPr lang="en-US" dirty="0" smtClean="0"/>
              <a:t>".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Connection table</a:t>
            </a:r>
            <a:endParaRPr lang="en-US" dirty="0"/>
          </a:p>
        </p:txBody>
      </p:sp>
      <p:pic>
        <p:nvPicPr>
          <p:cNvPr id="4" name="Picture 3" descr="untitled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4800" y="914400"/>
            <a:ext cx="7162800" cy="426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4049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 </a:t>
            </a:r>
          </a:p>
          <a:p>
            <a:r>
              <a:rPr lang="en-US" dirty="0" smtClean="0"/>
              <a:t>In order to program the LOGO! the program is initially developed according to </a:t>
            </a:r>
            <a:r>
              <a:rPr lang="en-US" dirty="0" smtClean="0">
                <a:solidFill>
                  <a:srgbClr val="FF0000"/>
                </a:solidFill>
              </a:rPr>
              <a:t>the control task </a:t>
            </a:r>
            <a:r>
              <a:rPr lang="en-US" dirty="0" smtClean="0"/>
              <a:t>as a </a:t>
            </a:r>
            <a:r>
              <a:rPr lang="en-US" dirty="0" smtClean="0">
                <a:solidFill>
                  <a:srgbClr val="FF0000"/>
                </a:solidFill>
              </a:rPr>
              <a:t>draft on paper</a:t>
            </a:r>
            <a:r>
              <a:rPr lang="en-US" dirty="0" smtClean="0"/>
              <a:t>. </a:t>
            </a:r>
          </a:p>
          <a:p>
            <a:r>
              <a:rPr lang="en-US" dirty="0" smtClean="0"/>
              <a:t>However, the program can be </a:t>
            </a:r>
            <a:r>
              <a:rPr lang="en-US" dirty="0" smtClean="0">
                <a:solidFill>
                  <a:srgbClr val="FF0000"/>
                </a:solidFill>
              </a:rPr>
              <a:t>produced directly </a:t>
            </a:r>
            <a:r>
              <a:rPr lang="en-US" dirty="0" smtClean="0"/>
              <a:t>using the </a:t>
            </a:r>
            <a:r>
              <a:rPr lang="en-US" dirty="0" smtClean="0">
                <a:solidFill>
                  <a:srgbClr val="FF0000"/>
                </a:solidFill>
              </a:rPr>
              <a:t>LOGO</a:t>
            </a:r>
            <a:r>
              <a:rPr lang="en-US" dirty="0" smtClean="0"/>
              <a:t>! Soft Comfort software on a </a:t>
            </a:r>
            <a:r>
              <a:rPr lang="en-US" dirty="0" smtClean="0">
                <a:solidFill>
                  <a:srgbClr val="FF0000"/>
                </a:solidFill>
              </a:rPr>
              <a:t>PC/notebook. </a:t>
            </a:r>
            <a:r>
              <a:rPr lang="en-US" dirty="0" smtClean="0"/>
              <a:t>Correct functioning of the program can then be directly </a:t>
            </a:r>
            <a:r>
              <a:rPr lang="en-US" dirty="0" smtClean="0">
                <a:solidFill>
                  <a:srgbClr val="FF0000"/>
                </a:solidFill>
              </a:rPr>
              <a:t>checked per simulation</a:t>
            </a:r>
            <a:r>
              <a:rPr lang="en-US" dirty="0" smtClean="0"/>
              <a:t>. Any </a:t>
            </a:r>
            <a:r>
              <a:rPr lang="en-US" dirty="0" smtClean="0">
                <a:solidFill>
                  <a:srgbClr val="FF0000"/>
                </a:solidFill>
              </a:rPr>
              <a:t>errors</a:t>
            </a:r>
            <a:r>
              <a:rPr lang="en-US" dirty="0" smtClean="0"/>
              <a:t> can thus be </a:t>
            </a:r>
            <a:r>
              <a:rPr lang="en-US" dirty="0" smtClean="0">
                <a:solidFill>
                  <a:srgbClr val="FF0000"/>
                </a:solidFill>
              </a:rPr>
              <a:t>corrected in advance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While </a:t>
            </a:r>
            <a:r>
              <a:rPr lang="en-US" dirty="0" smtClean="0">
                <a:solidFill>
                  <a:srgbClr val="FF0000"/>
                </a:solidFill>
              </a:rPr>
              <a:t>simulation</a:t>
            </a:r>
            <a:r>
              <a:rPr lang="en-US" dirty="0" smtClean="0"/>
              <a:t> it is very </a:t>
            </a:r>
            <a:r>
              <a:rPr lang="en-US" dirty="0" smtClean="0">
                <a:solidFill>
                  <a:srgbClr val="FF0000"/>
                </a:solidFill>
              </a:rPr>
              <a:t>important </a:t>
            </a:r>
            <a:r>
              <a:rPr lang="en-US" dirty="0" smtClean="0"/>
              <a:t>to </a:t>
            </a:r>
            <a:r>
              <a:rPr lang="en-US" dirty="0" smtClean="0">
                <a:solidFill>
                  <a:srgbClr val="FF0000"/>
                </a:solidFill>
              </a:rPr>
              <a:t>simulate </a:t>
            </a:r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inputs properly </a:t>
            </a:r>
            <a:r>
              <a:rPr lang="en-US" dirty="0" smtClean="0"/>
              <a:t>by s</a:t>
            </a:r>
            <a:r>
              <a:rPr lang="en-US" dirty="0" smtClean="0">
                <a:solidFill>
                  <a:srgbClr val="FF0000"/>
                </a:solidFill>
              </a:rPr>
              <a:t>electing </a:t>
            </a:r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correct option</a:t>
            </a:r>
            <a:r>
              <a:rPr lang="en-US" dirty="0" smtClean="0"/>
              <a:t>. In our example </a:t>
            </a:r>
            <a:r>
              <a:rPr lang="en-US" dirty="0" smtClean="0">
                <a:solidFill>
                  <a:srgbClr val="FF0000"/>
                </a:solidFill>
              </a:rPr>
              <a:t>starting keys S2 and S3 </a:t>
            </a:r>
            <a:r>
              <a:rPr lang="en-US" dirty="0" smtClean="0"/>
              <a:t>are make </a:t>
            </a:r>
            <a:r>
              <a:rPr lang="en-US" dirty="0" smtClean="0">
                <a:solidFill>
                  <a:srgbClr val="FF0000"/>
                </a:solidFill>
              </a:rPr>
              <a:t>pushbuttons (N.O PBs</a:t>
            </a:r>
            <a:r>
              <a:rPr lang="en-US" dirty="0" smtClean="0"/>
              <a:t>) while limit switch </a:t>
            </a:r>
            <a:r>
              <a:rPr lang="en-US" dirty="0" smtClean="0">
                <a:solidFill>
                  <a:srgbClr val="FF0000"/>
                </a:solidFill>
              </a:rPr>
              <a:t>B4 is break pushbutton</a:t>
            </a:r>
            <a:r>
              <a:rPr lang="en-US" dirty="0" smtClean="0"/>
              <a:t>, see Figure 1.5.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simulation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simulation</a:t>
            </a:r>
            <a:endParaRPr lang="en-US" dirty="0"/>
          </a:p>
        </p:txBody>
      </p:sp>
      <p:pic>
        <p:nvPicPr>
          <p:cNvPr id="4" name="Picture 3" descr="untitled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2400" y="1219200"/>
            <a:ext cx="4800600" cy="4648200"/>
          </a:xfrm>
          <a:prstGeom prst="rect">
            <a:avLst/>
          </a:prstGeom>
        </p:spPr>
      </p:pic>
      <p:pic>
        <p:nvPicPr>
          <p:cNvPr id="5" name="Picture 4" descr="untitled.bmp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29200" y="1295400"/>
            <a:ext cx="3810000" cy="472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291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relationship between hardware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software is coordinated during the last stage </a:t>
            </a:r>
            <a:r>
              <a:rPr lang="en-US" dirty="0" smtClean="0"/>
              <a:t>which is </a:t>
            </a:r>
            <a:r>
              <a:rPr lang="en-US" b="1" dirty="0" smtClean="0">
                <a:solidFill>
                  <a:srgbClr val="FF0000"/>
                </a:solidFill>
              </a:rPr>
              <a:t>commissioning</a:t>
            </a:r>
            <a:r>
              <a:rPr lang="en-US" dirty="0" smtClean="0"/>
              <a:t>, and the system is optimized in that </a:t>
            </a:r>
            <a:r>
              <a:rPr lang="en-US" dirty="0" smtClean="0">
                <a:solidFill>
                  <a:srgbClr val="FF0000"/>
                </a:solidFill>
              </a:rPr>
              <a:t>faults are eliminated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r>
              <a:rPr lang="en-US" dirty="0" smtClean="0"/>
              <a:t>many engineers write software without taking the </a:t>
            </a:r>
            <a:r>
              <a:rPr lang="en-US" dirty="0" smtClean="0">
                <a:solidFill>
                  <a:srgbClr val="FF0000"/>
                </a:solidFill>
              </a:rPr>
              <a:t>time or effort to design it</a:t>
            </a:r>
            <a:r>
              <a:rPr lang="en-US" dirty="0" smtClean="0"/>
              <a:t>. This often comes from previous experience with programming where a program was </a:t>
            </a:r>
            <a:r>
              <a:rPr lang="en-US" dirty="0" smtClean="0">
                <a:solidFill>
                  <a:srgbClr val="FF0000"/>
                </a:solidFill>
              </a:rPr>
              <a:t>written,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and then debugged</a:t>
            </a:r>
            <a:r>
              <a:rPr lang="en-US" dirty="0" smtClean="0"/>
              <a:t>. </a:t>
            </a:r>
          </a:p>
          <a:p>
            <a:r>
              <a:rPr lang="en-US" dirty="0" smtClean="0"/>
              <a:t> 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commissioning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Sinking and sourcing </a:t>
            </a:r>
            <a:r>
              <a:rPr lang="en-US" dirty="0" smtClean="0"/>
              <a:t>terminology applies only to </a:t>
            </a:r>
            <a:r>
              <a:rPr lang="en-US" dirty="0" smtClean="0">
                <a:solidFill>
                  <a:srgbClr val="FF0000"/>
                </a:solidFill>
              </a:rPr>
              <a:t>DC input and output </a:t>
            </a:r>
            <a:r>
              <a:rPr lang="en-US" dirty="0" smtClean="0"/>
              <a:t>circuits.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Input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output points </a:t>
            </a:r>
            <a:r>
              <a:rPr lang="en-US" dirty="0" smtClean="0"/>
              <a:t>that are </a:t>
            </a:r>
            <a:r>
              <a:rPr lang="en-US" dirty="0" smtClean="0">
                <a:solidFill>
                  <a:srgbClr val="FF0000"/>
                </a:solidFill>
              </a:rPr>
              <a:t>sinking or sourcing </a:t>
            </a:r>
            <a:r>
              <a:rPr lang="en-US" dirty="0" smtClean="0"/>
              <a:t>can conduct </a:t>
            </a:r>
            <a:r>
              <a:rPr lang="en-US" dirty="0" smtClean="0">
                <a:solidFill>
                  <a:srgbClr val="FF0000"/>
                </a:solidFill>
              </a:rPr>
              <a:t>current i</a:t>
            </a:r>
            <a:r>
              <a:rPr lang="en-US" dirty="0" smtClean="0"/>
              <a:t>n </a:t>
            </a:r>
            <a:r>
              <a:rPr lang="en-US" dirty="0" smtClean="0">
                <a:solidFill>
                  <a:srgbClr val="FF0000"/>
                </a:solidFill>
              </a:rPr>
              <a:t>one direction only</a:t>
            </a: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Sinking sensors </a:t>
            </a:r>
            <a:r>
              <a:rPr lang="en-US" dirty="0" smtClean="0"/>
              <a:t>allow </a:t>
            </a:r>
            <a:r>
              <a:rPr lang="en-US" b="1" u="sng" dirty="0" smtClean="0">
                <a:solidFill>
                  <a:srgbClr val="FF0000"/>
                </a:solidFill>
              </a:rPr>
              <a:t>curren</a:t>
            </a:r>
            <a:r>
              <a:rPr lang="en-US" dirty="0" smtClean="0">
                <a:solidFill>
                  <a:srgbClr val="FF0000"/>
                </a:solidFill>
              </a:rPr>
              <a:t>t to flow </a:t>
            </a:r>
            <a:r>
              <a:rPr lang="en-US" b="1" u="sng" dirty="0" smtClean="0">
                <a:solidFill>
                  <a:srgbClr val="FF0000"/>
                </a:solidFill>
              </a:rPr>
              <a:t>into the sensor </a:t>
            </a:r>
            <a:r>
              <a:rPr lang="en-US" dirty="0" smtClean="0"/>
              <a:t>to the voltage common,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while </a:t>
            </a:r>
            <a:r>
              <a:rPr lang="en-US" b="1" dirty="0" smtClean="0">
                <a:solidFill>
                  <a:srgbClr val="FF0000"/>
                </a:solidFill>
              </a:rPr>
              <a:t>sourcing sensors</a:t>
            </a:r>
            <a:r>
              <a:rPr lang="en-US" dirty="0" smtClean="0">
                <a:solidFill>
                  <a:srgbClr val="FF0000"/>
                </a:solidFill>
              </a:rPr>
              <a:t> allow </a:t>
            </a:r>
            <a:r>
              <a:rPr lang="en-US" b="1" u="sng" dirty="0" smtClean="0">
                <a:solidFill>
                  <a:srgbClr val="FF0000"/>
                </a:solidFill>
              </a:rPr>
              <a:t>current to flow out </a:t>
            </a:r>
            <a:r>
              <a:rPr lang="en-US" dirty="0" smtClean="0"/>
              <a:t>of the </a:t>
            </a:r>
            <a:r>
              <a:rPr lang="en-US" b="1" u="sng" dirty="0" smtClean="0">
                <a:solidFill>
                  <a:srgbClr val="FF0000"/>
                </a:solidFill>
              </a:rPr>
              <a:t>senso</a:t>
            </a:r>
            <a:r>
              <a:rPr lang="en-US" dirty="0" smtClean="0"/>
              <a:t>r from a positive source.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A </a:t>
            </a:r>
            <a:r>
              <a:rPr lang="en-US" dirty="0" smtClean="0">
                <a:solidFill>
                  <a:srgbClr val="FF0000"/>
                </a:solidFill>
              </a:rPr>
              <a:t>PNP transistor </a:t>
            </a:r>
            <a:r>
              <a:rPr lang="en-US" dirty="0" smtClean="0"/>
              <a:t>is used for the sourcing output,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and an </a:t>
            </a:r>
            <a:r>
              <a:rPr lang="en-US" dirty="0" smtClean="0">
                <a:solidFill>
                  <a:srgbClr val="FF0000"/>
                </a:solidFill>
              </a:rPr>
              <a:t>NPN transistor </a:t>
            </a:r>
            <a:r>
              <a:rPr lang="en-US" dirty="0" smtClean="0"/>
              <a:t>is used for the sinking input.</a:t>
            </a:r>
          </a:p>
          <a:p>
            <a:pPr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Sinking and sourcing sensors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16691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The </a:t>
            </a:r>
            <a:r>
              <a:rPr lang="en-US" b="1" dirty="0" smtClean="0">
                <a:solidFill>
                  <a:srgbClr val="FF0000"/>
                </a:solidFill>
              </a:rPr>
              <a:t>sinking sensor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responds to a </a:t>
            </a:r>
            <a:r>
              <a:rPr lang="en-US" dirty="0" smtClean="0">
                <a:solidFill>
                  <a:srgbClr val="FF0000"/>
                </a:solidFill>
              </a:rPr>
              <a:t>physical phenomenon. </a:t>
            </a:r>
          </a:p>
          <a:p>
            <a:pPr>
              <a:buNone/>
            </a:pPr>
            <a:r>
              <a:rPr lang="en-US" dirty="0" smtClean="0"/>
              <a:t>If the sensor is </a:t>
            </a:r>
            <a:r>
              <a:rPr lang="en-US" dirty="0" smtClean="0">
                <a:solidFill>
                  <a:srgbClr val="FF0000"/>
                </a:solidFill>
              </a:rPr>
              <a:t>inactive</a:t>
            </a:r>
            <a:r>
              <a:rPr lang="en-US" dirty="0" smtClean="0"/>
              <a:t> (nothing detected) then the active </a:t>
            </a:r>
            <a:r>
              <a:rPr lang="en-US" dirty="0" smtClean="0">
                <a:solidFill>
                  <a:srgbClr val="FF0000"/>
                </a:solidFill>
              </a:rPr>
              <a:t>line</a:t>
            </a:r>
            <a:r>
              <a:rPr lang="en-US" dirty="0" smtClean="0"/>
              <a:t> is </a:t>
            </a:r>
            <a:r>
              <a:rPr lang="en-US" dirty="0" smtClean="0">
                <a:solidFill>
                  <a:srgbClr val="FF0000"/>
                </a:solidFill>
              </a:rPr>
              <a:t>low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the transistor is off</a:t>
            </a:r>
            <a:r>
              <a:rPr lang="en-US" dirty="0" smtClean="0"/>
              <a:t>, this is like an </a:t>
            </a:r>
            <a:r>
              <a:rPr lang="en-US" dirty="0" smtClean="0">
                <a:solidFill>
                  <a:srgbClr val="FF0000"/>
                </a:solidFill>
              </a:rPr>
              <a:t>open switch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When the </a:t>
            </a:r>
            <a:r>
              <a:rPr lang="en-US" dirty="0" smtClean="0">
                <a:solidFill>
                  <a:srgbClr val="FF0000"/>
                </a:solidFill>
              </a:rPr>
              <a:t>sensor is acti</a:t>
            </a:r>
            <a:r>
              <a:rPr lang="en-US" dirty="0" smtClean="0"/>
              <a:t>ve, it will make the </a:t>
            </a:r>
            <a:r>
              <a:rPr lang="en-US" dirty="0" smtClean="0">
                <a:solidFill>
                  <a:srgbClr val="FF0000"/>
                </a:solidFill>
              </a:rPr>
              <a:t>active line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high</a:t>
            </a:r>
            <a:r>
              <a:rPr lang="en-US" dirty="0" smtClean="0"/>
              <a:t>. This will </a:t>
            </a:r>
            <a:r>
              <a:rPr lang="en-US" dirty="0" smtClean="0">
                <a:solidFill>
                  <a:srgbClr val="FF0000"/>
                </a:solidFill>
              </a:rPr>
              <a:t>turn on the transistor</a:t>
            </a:r>
            <a:r>
              <a:rPr lang="en-US" dirty="0" smtClean="0"/>
              <a:t>, and effectively </a:t>
            </a:r>
            <a:r>
              <a:rPr lang="en-US" dirty="0" smtClean="0">
                <a:solidFill>
                  <a:srgbClr val="FF0000"/>
                </a:solidFill>
              </a:rPr>
              <a:t>close the switch.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609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Sinking sensor</a:t>
            </a:r>
            <a:endParaRPr lang="en-US" sz="28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609600"/>
            <a:ext cx="3505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82000" cy="5148072"/>
          </a:xfrm>
        </p:spPr>
        <p:txBody>
          <a:bodyPr>
            <a:normAutofit fontScale="92500" lnSpcReduction="20000"/>
          </a:bodyPr>
          <a:lstStyle/>
          <a:p>
            <a:pPr rtl="1"/>
            <a:endParaRPr lang="en-US" dirty="0" smtClean="0"/>
          </a:p>
          <a:p>
            <a:pPr rtl="1"/>
            <a:endParaRPr lang="en-US" dirty="0" smtClean="0"/>
          </a:p>
          <a:p>
            <a:pPr rtl="1"/>
            <a:endParaRPr lang="en-US" b="1" dirty="0" smtClean="0"/>
          </a:p>
          <a:p>
            <a:pPr rtl="1"/>
            <a:endParaRPr lang="en-US" b="1" dirty="0" smtClean="0"/>
          </a:p>
          <a:p>
            <a:pPr rtl="1">
              <a:buNone/>
            </a:pPr>
            <a:r>
              <a:rPr lang="en-US" b="1" dirty="0" smtClean="0">
                <a:solidFill>
                  <a:srgbClr val="FF0000"/>
                </a:solidFill>
              </a:rPr>
              <a:t>Sourcing sensors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are the </a:t>
            </a:r>
            <a:r>
              <a:rPr lang="en-US" dirty="0" smtClean="0">
                <a:solidFill>
                  <a:srgbClr val="FF0000"/>
                </a:solidFill>
              </a:rPr>
              <a:t>complement to sinking sensors.</a:t>
            </a:r>
            <a:r>
              <a:rPr lang="en-US" dirty="0" smtClean="0"/>
              <a:t> </a:t>
            </a:r>
          </a:p>
          <a:p>
            <a:pPr rtl="1">
              <a:buNone/>
            </a:pPr>
            <a:r>
              <a:rPr lang="en-US" dirty="0" smtClean="0"/>
              <a:t>The sourcing sensors use a </a:t>
            </a:r>
            <a:r>
              <a:rPr lang="en-US" dirty="0" smtClean="0">
                <a:solidFill>
                  <a:srgbClr val="FF0000"/>
                </a:solidFill>
              </a:rPr>
              <a:t>PNP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transisto</a:t>
            </a:r>
            <a:r>
              <a:rPr lang="en-US" dirty="0" smtClean="0"/>
              <a:t>r, as shown in Figure 1.7. </a:t>
            </a:r>
          </a:p>
          <a:p>
            <a:pPr rtl="1">
              <a:buNone/>
            </a:pPr>
            <a:r>
              <a:rPr lang="en-US" dirty="0" smtClean="0"/>
              <a:t>When the </a:t>
            </a:r>
            <a:r>
              <a:rPr lang="en-US" dirty="0" smtClean="0">
                <a:solidFill>
                  <a:srgbClr val="FF0000"/>
                </a:solidFill>
              </a:rPr>
              <a:t>sensor is inactive </a:t>
            </a:r>
            <a:r>
              <a:rPr lang="en-US" dirty="0" smtClean="0"/>
              <a:t>the active line stays at the </a:t>
            </a:r>
            <a:r>
              <a:rPr lang="en-US" dirty="0" smtClean="0">
                <a:solidFill>
                  <a:srgbClr val="FF0000"/>
                </a:solidFill>
              </a:rPr>
              <a:t>V+ value</a:t>
            </a:r>
            <a:r>
              <a:rPr lang="en-US" dirty="0" smtClean="0"/>
              <a:t>, and the transistor stays </a:t>
            </a:r>
            <a:r>
              <a:rPr lang="en-US" dirty="0" smtClean="0">
                <a:solidFill>
                  <a:srgbClr val="FF0000"/>
                </a:solidFill>
              </a:rPr>
              <a:t>switched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off. </a:t>
            </a:r>
          </a:p>
          <a:p>
            <a:pPr rtl="1">
              <a:buNone/>
            </a:pPr>
            <a:r>
              <a:rPr lang="en-US" dirty="0" smtClean="0"/>
              <a:t>When the </a:t>
            </a:r>
            <a:r>
              <a:rPr lang="en-US" dirty="0" smtClean="0">
                <a:solidFill>
                  <a:srgbClr val="FF0000"/>
                </a:solidFill>
              </a:rPr>
              <a:t>sensor becomes active</a:t>
            </a:r>
            <a:r>
              <a:rPr lang="en-US" dirty="0" smtClean="0"/>
              <a:t> the </a:t>
            </a:r>
            <a:r>
              <a:rPr lang="en-US" dirty="0" smtClean="0">
                <a:solidFill>
                  <a:srgbClr val="FF0000"/>
                </a:solidFill>
              </a:rPr>
              <a:t>active line will become 0V</a:t>
            </a:r>
            <a:r>
              <a:rPr lang="en-US" dirty="0" smtClean="0"/>
              <a:t>, and the transistor will allow current to </a:t>
            </a:r>
            <a:r>
              <a:rPr lang="en-US" dirty="0" smtClean="0">
                <a:solidFill>
                  <a:srgbClr val="FF0000"/>
                </a:solidFill>
              </a:rPr>
              <a:t>flow out of the sensor</a:t>
            </a:r>
          </a:p>
          <a:p>
            <a:pPr rtl="1"/>
            <a:endParaRPr lang="en-US" dirty="0" smtClean="0"/>
          </a:p>
          <a:p>
            <a:pPr rtl="1"/>
            <a:endParaRPr lang="en-US" dirty="0" smtClean="0"/>
          </a:p>
          <a:p>
            <a:pPr rt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85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Sourcing sensor</a:t>
            </a:r>
            <a:endParaRPr lang="en-US" sz="28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685800"/>
            <a:ext cx="42957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rtl="1">
              <a:buNone/>
            </a:pP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two wire sensor</a:t>
            </a:r>
            <a:r>
              <a:rPr lang="en-US" dirty="0" smtClean="0"/>
              <a:t> can be used as </a:t>
            </a:r>
            <a:r>
              <a:rPr lang="en-US" dirty="0" smtClean="0">
                <a:solidFill>
                  <a:srgbClr val="FF0000"/>
                </a:solidFill>
              </a:rPr>
              <a:t>either a sourcing or sinking input. </a:t>
            </a:r>
          </a:p>
          <a:p>
            <a:pPr>
              <a:buNone/>
            </a:pPr>
            <a:r>
              <a:rPr lang="en-US" dirty="0" smtClean="0"/>
              <a:t>In both of arrangements the sensor will require a </a:t>
            </a:r>
            <a:r>
              <a:rPr lang="en-US" dirty="0" smtClean="0">
                <a:solidFill>
                  <a:srgbClr val="FF0000"/>
                </a:solidFill>
              </a:rPr>
              <a:t>small</a:t>
            </a:r>
            <a:r>
              <a:rPr lang="en-US" dirty="0" smtClean="0"/>
              <a:t> amount of </a:t>
            </a:r>
            <a:r>
              <a:rPr lang="en-US" dirty="0" smtClean="0">
                <a:solidFill>
                  <a:srgbClr val="FF0000"/>
                </a:solidFill>
              </a:rPr>
              <a:t>current t</a:t>
            </a:r>
            <a:r>
              <a:rPr lang="en-US" dirty="0" smtClean="0"/>
              <a:t>o power the </a:t>
            </a:r>
            <a:r>
              <a:rPr lang="en-US" dirty="0" smtClean="0">
                <a:solidFill>
                  <a:srgbClr val="FF0000"/>
                </a:solidFill>
              </a:rPr>
              <a:t>sensor</a:t>
            </a:r>
            <a:r>
              <a:rPr lang="en-US" dirty="0" smtClean="0"/>
              <a:t>, called the </a:t>
            </a:r>
            <a:r>
              <a:rPr lang="en-US" b="1" dirty="0" smtClean="0">
                <a:solidFill>
                  <a:srgbClr val="FF0000"/>
                </a:solidFill>
              </a:rPr>
              <a:t>leakage current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leakage current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some applications, we need to use the </a:t>
            </a:r>
            <a:r>
              <a:rPr lang="en-US" dirty="0" smtClean="0">
                <a:solidFill>
                  <a:srgbClr val="FF0000"/>
                </a:solidFill>
              </a:rPr>
              <a:t>transient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close/open buttons </a:t>
            </a:r>
            <a:r>
              <a:rPr lang="en-US" dirty="0" smtClean="0"/>
              <a:t>for the </a:t>
            </a:r>
            <a:r>
              <a:rPr lang="en-US" dirty="0" smtClean="0">
                <a:solidFill>
                  <a:srgbClr val="FF0000"/>
                </a:solidFill>
              </a:rPr>
              <a:t>start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stop of equipment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To maintain its continuous action, </a:t>
            </a:r>
            <a:r>
              <a:rPr lang="en-US" dirty="0" smtClean="0">
                <a:solidFill>
                  <a:srgbClr val="FF0000"/>
                </a:solidFill>
              </a:rPr>
              <a:t>latched circuits a</a:t>
            </a:r>
            <a:r>
              <a:rPr lang="en-US" dirty="0" smtClean="0"/>
              <a:t>re needed. </a:t>
            </a:r>
          </a:p>
          <a:p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latch</a:t>
            </a:r>
            <a:r>
              <a:rPr lang="en-US" dirty="0" smtClean="0"/>
              <a:t> is like a </a:t>
            </a:r>
            <a:r>
              <a:rPr lang="en-US" b="1" dirty="0" smtClean="0">
                <a:solidFill>
                  <a:srgbClr val="FF0000"/>
                </a:solidFill>
              </a:rPr>
              <a:t>sticky switch</a:t>
            </a:r>
            <a:r>
              <a:rPr lang="en-US" dirty="0" smtClean="0"/>
              <a:t>, when </a:t>
            </a:r>
            <a:r>
              <a:rPr lang="en-US" dirty="0" smtClean="0">
                <a:solidFill>
                  <a:srgbClr val="FF0000"/>
                </a:solidFill>
              </a:rPr>
              <a:t>pushed it </a:t>
            </a:r>
            <a:r>
              <a:rPr lang="en-US" dirty="0" smtClean="0"/>
              <a:t>will </a:t>
            </a:r>
            <a:r>
              <a:rPr lang="en-US" dirty="0" smtClean="0">
                <a:solidFill>
                  <a:srgbClr val="FF0000"/>
                </a:solidFill>
              </a:rPr>
              <a:t>turn ON</a:t>
            </a:r>
            <a:r>
              <a:rPr lang="en-US" dirty="0" smtClean="0"/>
              <a:t>, but </a:t>
            </a:r>
            <a:r>
              <a:rPr lang="en-US" dirty="0" smtClean="0">
                <a:solidFill>
                  <a:srgbClr val="FF0000"/>
                </a:solidFill>
              </a:rPr>
              <a:t>stick in place</a:t>
            </a:r>
            <a:r>
              <a:rPr lang="en-US" dirty="0" smtClean="0"/>
              <a:t>;</a:t>
            </a:r>
            <a:r>
              <a:rPr lang="en-US" dirty="0" smtClean="0">
                <a:solidFill>
                  <a:srgbClr val="FF0000"/>
                </a:solidFill>
              </a:rPr>
              <a:t> it </a:t>
            </a:r>
            <a:r>
              <a:rPr lang="en-US" dirty="0" smtClean="0"/>
              <a:t>must be </a:t>
            </a:r>
            <a:r>
              <a:rPr lang="en-US" dirty="0" smtClean="0">
                <a:solidFill>
                  <a:srgbClr val="FF0000"/>
                </a:solidFill>
              </a:rPr>
              <a:t>pulled to turn OFF</a:t>
            </a:r>
            <a:r>
              <a:rPr lang="en-US" dirty="0" smtClean="0"/>
              <a:t>. </a:t>
            </a:r>
          </a:p>
          <a:p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latch</a:t>
            </a:r>
            <a:r>
              <a:rPr lang="en-US" dirty="0" smtClean="0"/>
              <a:t> in </a:t>
            </a:r>
            <a:r>
              <a:rPr lang="en-US" dirty="0" smtClean="0">
                <a:solidFill>
                  <a:srgbClr val="FF0000"/>
                </a:solidFill>
              </a:rPr>
              <a:t>ladder logic </a:t>
            </a:r>
            <a:r>
              <a:rPr lang="en-US" dirty="0" smtClean="0"/>
              <a:t>uses </a:t>
            </a:r>
            <a:r>
              <a:rPr lang="en-US" dirty="0" smtClean="0">
                <a:solidFill>
                  <a:srgbClr val="FF0000"/>
                </a:solidFill>
              </a:rPr>
              <a:t>one contact </a:t>
            </a:r>
            <a:r>
              <a:rPr lang="en-US" dirty="0" smtClean="0"/>
              <a:t>to </a:t>
            </a:r>
            <a:r>
              <a:rPr lang="en-US" dirty="0" smtClean="0">
                <a:solidFill>
                  <a:srgbClr val="FF0000"/>
                </a:solidFill>
              </a:rPr>
              <a:t>latch</a:t>
            </a:r>
            <a:r>
              <a:rPr lang="en-US" dirty="0" smtClean="0"/>
              <a:t>, and a </a:t>
            </a:r>
            <a:r>
              <a:rPr lang="en-US" dirty="0" smtClean="0">
                <a:solidFill>
                  <a:srgbClr val="FF0000"/>
                </a:solidFill>
              </a:rPr>
              <a:t>second to unlatch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latches using Ladder diagram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686800" cy="55626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 smtClean="0">
                <a:solidFill>
                  <a:srgbClr val="FF0000"/>
                </a:solidFill>
              </a:rPr>
              <a:t>safety reasons </a:t>
            </a:r>
            <a:r>
              <a:rPr lang="en-US" dirty="0" smtClean="0"/>
              <a:t>it is preferred to use a </a:t>
            </a:r>
            <a:r>
              <a:rPr lang="en-US" dirty="0" smtClean="0">
                <a:solidFill>
                  <a:srgbClr val="FF0000"/>
                </a:solidFill>
              </a:rPr>
              <a:t>normally close pushbutton </a:t>
            </a:r>
            <a:r>
              <a:rPr lang="en-US" dirty="0" smtClean="0"/>
              <a:t>to </a:t>
            </a:r>
            <a:r>
              <a:rPr lang="en-US" dirty="0" smtClean="0">
                <a:solidFill>
                  <a:srgbClr val="FF0000"/>
                </a:solidFill>
              </a:rPr>
              <a:t>stop a Motor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Two  different latches used to control a motor</a:t>
            </a:r>
            <a:endParaRPr lang="en-US" sz="28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295400"/>
            <a:ext cx="41338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4582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Small control tasks can </a:t>
            </a:r>
            <a:r>
              <a:rPr lang="en-US" dirty="0" smtClean="0">
                <a:solidFill>
                  <a:schemeClr val="accent2"/>
                </a:solidFill>
              </a:rPr>
              <a:t>be solved using LOGO</a:t>
            </a:r>
            <a:r>
              <a:rPr lang="en-US" dirty="0" smtClean="0"/>
              <a:t>! with a </a:t>
            </a:r>
            <a:r>
              <a:rPr lang="en-US" dirty="0" smtClean="0">
                <a:solidFill>
                  <a:schemeClr val="accent2"/>
                </a:solidFill>
              </a:rPr>
              <a:t>minimum of hardware.</a:t>
            </a:r>
          </a:p>
          <a:p>
            <a:r>
              <a:rPr lang="en-US" dirty="0" smtClean="0"/>
              <a:t> As you studied in PLC course </a:t>
            </a:r>
            <a:r>
              <a:rPr lang="en-US" dirty="0" smtClean="0">
                <a:solidFill>
                  <a:schemeClr val="accent2"/>
                </a:solidFill>
              </a:rPr>
              <a:t>input signals supply LOGO</a:t>
            </a:r>
            <a:r>
              <a:rPr lang="en-US" dirty="0" smtClean="0"/>
              <a:t>! with information on the </a:t>
            </a:r>
            <a:r>
              <a:rPr lang="en-US" dirty="0" smtClean="0">
                <a:solidFill>
                  <a:schemeClr val="accent2"/>
                </a:solidFill>
              </a:rPr>
              <a:t>current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2"/>
                </a:solidFill>
              </a:rPr>
              <a:t>state </a:t>
            </a:r>
            <a:r>
              <a:rPr lang="en-US" dirty="0" smtClean="0"/>
              <a:t>of the </a:t>
            </a:r>
            <a:r>
              <a:rPr lang="en-US" dirty="0" smtClean="0">
                <a:solidFill>
                  <a:schemeClr val="accent2"/>
                </a:solidFill>
              </a:rPr>
              <a:t>process</a:t>
            </a:r>
            <a:r>
              <a:rPr lang="en-US" dirty="0" smtClean="0"/>
              <a:t> and any </a:t>
            </a:r>
            <a:r>
              <a:rPr lang="en-US" dirty="0" smtClean="0">
                <a:solidFill>
                  <a:schemeClr val="accent2"/>
                </a:solidFill>
              </a:rPr>
              <a:t>operato</a:t>
            </a:r>
            <a:r>
              <a:rPr lang="en-US" dirty="0" smtClean="0"/>
              <a:t>r </a:t>
            </a:r>
            <a:r>
              <a:rPr lang="en-US" dirty="0" smtClean="0">
                <a:solidFill>
                  <a:schemeClr val="accent2"/>
                </a:solidFill>
              </a:rPr>
              <a:t>commands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The </a:t>
            </a:r>
            <a:r>
              <a:rPr lang="en-US" dirty="0" smtClean="0">
                <a:solidFill>
                  <a:schemeClr val="accent2"/>
                </a:solidFill>
              </a:rPr>
              <a:t>control relays </a:t>
            </a:r>
            <a:r>
              <a:rPr lang="en-US" dirty="0" smtClean="0"/>
              <a:t>react to these </a:t>
            </a:r>
            <a:r>
              <a:rPr lang="en-US" dirty="0" smtClean="0">
                <a:solidFill>
                  <a:schemeClr val="accent2"/>
                </a:solidFill>
              </a:rPr>
              <a:t>input signals </a:t>
            </a:r>
            <a:r>
              <a:rPr lang="en-US" dirty="0" smtClean="0"/>
              <a:t>in accordance with a </a:t>
            </a:r>
            <a:r>
              <a:rPr lang="en-US" dirty="0" smtClean="0">
                <a:solidFill>
                  <a:schemeClr val="accent2"/>
                </a:solidFill>
              </a:rPr>
              <a:t>defined program</a:t>
            </a:r>
            <a:r>
              <a:rPr lang="en-US" dirty="0" smtClean="0"/>
              <a:t>.</a:t>
            </a:r>
          </a:p>
          <a:p>
            <a:r>
              <a:rPr lang="en-US" dirty="0" smtClean="0"/>
              <a:t> It then generates </a:t>
            </a:r>
            <a:r>
              <a:rPr lang="en-US" dirty="0" smtClean="0">
                <a:solidFill>
                  <a:schemeClr val="accent2"/>
                </a:solidFill>
              </a:rPr>
              <a:t>output signals </a:t>
            </a:r>
            <a:r>
              <a:rPr lang="en-US" dirty="0" smtClean="0"/>
              <a:t>which influence the process in the intended manner via </a:t>
            </a:r>
            <a:r>
              <a:rPr lang="en-US" dirty="0" smtClean="0">
                <a:solidFill>
                  <a:schemeClr val="accent2"/>
                </a:solidFill>
              </a:rPr>
              <a:t>actuators</a:t>
            </a:r>
            <a:r>
              <a:rPr lang="en-US" dirty="0" smtClean="0"/>
              <a:t> (final control elements).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you ever tried to insert a coin inside a </a:t>
            </a:r>
            <a:r>
              <a:rPr lang="en-US" dirty="0" smtClean="0">
                <a:solidFill>
                  <a:srgbClr val="FF0000"/>
                </a:solidFill>
              </a:rPr>
              <a:t>vending machine </a:t>
            </a:r>
            <a:r>
              <a:rPr lang="en-US" dirty="0" smtClean="0"/>
              <a:t>and to order more than one item? The </a:t>
            </a:r>
            <a:r>
              <a:rPr lang="en-US" dirty="0" smtClean="0">
                <a:solidFill>
                  <a:srgbClr val="FF0000"/>
                </a:solidFill>
              </a:rPr>
              <a:t>machine gives you only one it</a:t>
            </a:r>
            <a:r>
              <a:rPr lang="en-US" dirty="0" smtClean="0"/>
              <a:t>em, </a:t>
            </a:r>
            <a:r>
              <a:rPr lang="en-US" dirty="0" smtClean="0">
                <a:solidFill>
                  <a:srgbClr val="FF0000"/>
                </a:solidFill>
              </a:rPr>
              <a:t>because</a:t>
            </a:r>
            <a:r>
              <a:rPr lang="en-US" dirty="0" smtClean="0"/>
              <a:t> it uses </a:t>
            </a:r>
            <a:r>
              <a:rPr lang="en-US" dirty="0" smtClean="0">
                <a:solidFill>
                  <a:srgbClr val="FF0000"/>
                </a:solidFill>
              </a:rPr>
              <a:t>interlocks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Interlocks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are used to ensure </a:t>
            </a:r>
            <a:r>
              <a:rPr lang="en-US" dirty="0" smtClean="0">
                <a:solidFill>
                  <a:srgbClr val="FF0000"/>
                </a:solidFill>
              </a:rPr>
              <a:t>two</a:t>
            </a:r>
            <a:r>
              <a:rPr lang="en-US" dirty="0" smtClean="0"/>
              <a:t> incompatible</a:t>
            </a:r>
            <a:r>
              <a:rPr lang="en-US" dirty="0" smtClean="0">
                <a:solidFill>
                  <a:srgbClr val="FF0000"/>
                </a:solidFill>
              </a:rPr>
              <a:t> events cannot occur </a:t>
            </a:r>
            <a:r>
              <a:rPr lang="en-US" dirty="0" smtClean="0"/>
              <a:t>at the </a:t>
            </a:r>
            <a:r>
              <a:rPr lang="en-US" dirty="0" smtClean="0">
                <a:solidFill>
                  <a:srgbClr val="FF0000"/>
                </a:solidFill>
              </a:rPr>
              <a:t>same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time.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Interlocks</a:t>
            </a:r>
            <a:endParaRPr lang="en-US" dirty="0"/>
          </a:p>
        </p:txBody>
      </p:sp>
      <p:pic>
        <p:nvPicPr>
          <p:cNvPr id="4" name="Picture 3" descr="untitled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72200" y="4572000"/>
            <a:ext cx="1296061" cy="18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382000" cy="51054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Interlocking</a:t>
            </a:r>
            <a:r>
              <a:rPr lang="en-US" dirty="0" smtClean="0"/>
              <a:t> is </a:t>
            </a:r>
            <a:r>
              <a:rPr lang="en-US" dirty="0" smtClean="0">
                <a:solidFill>
                  <a:srgbClr val="FF0000"/>
                </a:solidFill>
              </a:rPr>
              <a:t>holding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a s</a:t>
            </a:r>
            <a:r>
              <a:rPr lang="en-US" dirty="0" smtClean="0">
                <a:solidFill>
                  <a:srgbClr val="FF0000"/>
                </a:solidFill>
              </a:rPr>
              <a:t>ystem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operation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until</a:t>
            </a:r>
          </a:p>
          <a:p>
            <a:pPr>
              <a:buNone/>
            </a:pPr>
            <a:r>
              <a:rPr lang="en-US" dirty="0" smtClean="0"/>
              <a:t> certain </a:t>
            </a:r>
            <a:r>
              <a:rPr lang="en-US" dirty="0" smtClean="0">
                <a:solidFill>
                  <a:srgbClr val="FF0000"/>
                </a:solidFill>
              </a:rPr>
              <a:t>conditions are met.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These are often </a:t>
            </a:r>
            <a:r>
              <a:rPr lang="en-US" dirty="0" smtClean="0">
                <a:solidFill>
                  <a:srgbClr val="FF0000"/>
                </a:solidFill>
              </a:rPr>
              <a:t>require</a:t>
            </a:r>
            <a:r>
              <a:rPr lang="en-US" dirty="0" smtClean="0"/>
              <a:t>d for </a:t>
            </a:r>
            <a:r>
              <a:rPr lang="en-US" dirty="0" smtClean="0">
                <a:solidFill>
                  <a:srgbClr val="FF0000"/>
                </a:solidFill>
              </a:rPr>
              <a:t>safety</a:t>
            </a:r>
            <a:r>
              <a:rPr lang="en-US" dirty="0" smtClean="0"/>
              <a:t> on </a:t>
            </a:r>
            <a:r>
              <a:rPr lang="en-US" dirty="0" smtClean="0">
                <a:solidFill>
                  <a:srgbClr val="FF0000"/>
                </a:solidFill>
              </a:rPr>
              <a:t>industrial equipment </a:t>
            </a:r>
            <a:r>
              <a:rPr lang="en-US" dirty="0" smtClean="0"/>
              <a:t>to </a:t>
            </a:r>
            <a:r>
              <a:rPr lang="en-US" dirty="0" smtClean="0">
                <a:solidFill>
                  <a:srgbClr val="FF0000"/>
                </a:solidFill>
              </a:rPr>
              <a:t>protect workers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 good example is in </a:t>
            </a:r>
            <a:r>
              <a:rPr lang="en-US" b="1" dirty="0" smtClean="0">
                <a:solidFill>
                  <a:srgbClr val="FF0000"/>
                </a:solidFill>
              </a:rPr>
              <a:t>reversible motor control</a:t>
            </a:r>
            <a:r>
              <a:rPr lang="en-US" dirty="0" smtClean="0"/>
              <a:t>,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Hardware interlock</a:t>
            </a:r>
            <a:endParaRPr lang="en-US" sz="2800" dirty="0"/>
          </a:p>
        </p:txBody>
      </p:sp>
      <p:pic>
        <p:nvPicPr>
          <p:cNvPr id="4" name="Picture 3" descr="untitled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67400" y="0"/>
            <a:ext cx="2952750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• For the </a:t>
            </a:r>
            <a:r>
              <a:rPr lang="en-US" dirty="0" smtClean="0">
                <a:solidFill>
                  <a:srgbClr val="FF0000"/>
                </a:solidFill>
              </a:rPr>
              <a:t>protection of persons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interlocking</a:t>
            </a:r>
            <a:r>
              <a:rPr lang="en-US" dirty="0" smtClean="0"/>
              <a:t> must be </a:t>
            </a:r>
            <a:r>
              <a:rPr lang="en-US" dirty="0" smtClean="0">
                <a:solidFill>
                  <a:srgbClr val="FF0000"/>
                </a:solidFill>
              </a:rPr>
              <a:t>hardware-based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• For the </a:t>
            </a:r>
            <a:r>
              <a:rPr lang="en-US" dirty="0" smtClean="0">
                <a:solidFill>
                  <a:srgbClr val="FF0000"/>
                </a:solidFill>
              </a:rPr>
              <a:t>protection of machines </a:t>
            </a:r>
            <a:r>
              <a:rPr lang="en-US" dirty="0" smtClean="0"/>
              <a:t>and products, </a:t>
            </a:r>
            <a:r>
              <a:rPr lang="en-US" dirty="0" smtClean="0">
                <a:solidFill>
                  <a:srgbClr val="FF0000"/>
                </a:solidFill>
              </a:rPr>
              <a:t>interlocks can be hardware based and/or software-based.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14400"/>
          </a:xfrm>
        </p:spPr>
        <p:txBody>
          <a:bodyPr/>
          <a:lstStyle/>
          <a:p>
            <a:r>
              <a:rPr lang="en-US" dirty="0" smtClean="0"/>
              <a:t>Interlocks applications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291"/>
          </a:xfrm>
        </p:spPr>
        <p:txBody>
          <a:bodyPr/>
          <a:lstStyle/>
          <a:p>
            <a:pPr>
              <a:buNone/>
            </a:pPr>
            <a:r>
              <a:rPr lang="en-US" u="sng" dirty="0" smtClean="0"/>
              <a:t>reversible Motor control task, the task is as follows</a:t>
            </a:r>
            <a:endParaRPr lang="en-US" u="sng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Two normally open pushbuttons</a:t>
            </a:r>
            <a:r>
              <a:rPr lang="en-US" dirty="0" smtClean="0"/>
              <a:t> are used to turn </a:t>
            </a:r>
            <a:r>
              <a:rPr lang="en-US" dirty="0" smtClean="0">
                <a:solidFill>
                  <a:srgbClr val="FF0000"/>
                </a:solidFill>
              </a:rPr>
              <a:t>12 VDC motor ON</a:t>
            </a:r>
            <a:r>
              <a:rPr lang="en-US" dirty="0" smtClean="0"/>
              <a:t>; </a:t>
            </a:r>
            <a:r>
              <a:rPr lang="en-US" dirty="0" smtClean="0">
                <a:solidFill>
                  <a:srgbClr val="FF0000"/>
                </a:solidFill>
              </a:rPr>
              <a:t>one will run the motor in the forward direction </a:t>
            </a:r>
            <a:r>
              <a:rPr lang="en-US" dirty="0" smtClean="0"/>
              <a:t>and the </a:t>
            </a:r>
            <a:r>
              <a:rPr lang="en-US" dirty="0" smtClean="0">
                <a:solidFill>
                  <a:srgbClr val="FF0000"/>
                </a:solidFill>
              </a:rPr>
              <a:t>other </a:t>
            </a:r>
            <a:r>
              <a:rPr lang="en-US" dirty="0" smtClean="0"/>
              <a:t>in the </a:t>
            </a:r>
            <a:r>
              <a:rPr lang="en-US" dirty="0" smtClean="0">
                <a:solidFill>
                  <a:srgbClr val="FF0000"/>
                </a:solidFill>
              </a:rPr>
              <a:t>reverse direction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 normally </a:t>
            </a:r>
            <a:r>
              <a:rPr lang="en-US" dirty="0" smtClean="0">
                <a:solidFill>
                  <a:srgbClr val="FF0000"/>
                </a:solidFill>
              </a:rPr>
              <a:t>close pushbutton </a:t>
            </a:r>
            <a:r>
              <a:rPr lang="en-US" dirty="0" smtClean="0"/>
              <a:t>is used to </a:t>
            </a:r>
            <a:r>
              <a:rPr lang="en-US" dirty="0" smtClean="0">
                <a:solidFill>
                  <a:srgbClr val="FF0000"/>
                </a:solidFill>
              </a:rPr>
              <a:t>turn the motor OFF.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Software-based  interlock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11891"/>
          </a:xfrm>
        </p:spPr>
        <p:txBody>
          <a:bodyPr/>
          <a:lstStyle/>
          <a:p>
            <a:r>
              <a:rPr lang="en-US" u="sng" dirty="0" smtClean="0"/>
              <a:t>We will start by </a:t>
            </a:r>
            <a:r>
              <a:rPr lang="en-US" u="sng" dirty="0" smtClean="0">
                <a:solidFill>
                  <a:srgbClr val="FF0000"/>
                </a:solidFill>
              </a:rPr>
              <a:t>analyzing the task</a:t>
            </a:r>
            <a:endParaRPr lang="en-US" u="sng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Assignment list, reversible Motor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90600" y="2194560"/>
          <a:ext cx="6934200" cy="4114800"/>
        </p:xfrm>
        <a:graphic>
          <a:graphicData uri="http://schemas.openxmlformats.org/drawingml/2006/table">
            <a:tbl>
              <a:tblPr/>
              <a:tblGrid>
                <a:gridCol w="3572164"/>
                <a:gridCol w="3362036"/>
              </a:tblGrid>
              <a:tr h="391160"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Verdana"/>
                          <a:ea typeface="Times New Roman"/>
                        </a:rPr>
                        <a:t>Inputs</a:t>
                      </a:r>
                      <a:endParaRPr lang="en-US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116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Verdana"/>
                          <a:ea typeface="Times New Roman"/>
                        </a:rPr>
                        <a:t>Input</a:t>
                      </a:r>
                      <a:endParaRPr lang="en-US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Verdana"/>
                          <a:ea typeface="Times New Roman"/>
                        </a:rPr>
                        <a:t>Assigned address</a:t>
                      </a:r>
                      <a:endParaRPr lang="en-US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16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Verdana"/>
                          <a:ea typeface="Times New Roman"/>
                        </a:rPr>
                        <a:t>PB1 (N.O)</a:t>
                      </a:r>
                      <a:endParaRPr lang="en-US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Verdana"/>
                          <a:ea typeface="Times New Roman"/>
                        </a:rPr>
                        <a:t>I1</a:t>
                      </a:r>
                      <a:endParaRPr lang="en-US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16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Verdana"/>
                          <a:ea typeface="Times New Roman"/>
                        </a:rPr>
                        <a:t>PB2 (N.O)</a:t>
                      </a:r>
                      <a:endParaRPr lang="en-US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Verdana"/>
                          <a:ea typeface="Times New Roman"/>
                        </a:rPr>
                        <a:t>I2</a:t>
                      </a:r>
                      <a:endParaRPr lang="en-US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16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Verdana"/>
                          <a:ea typeface="Times New Roman"/>
                        </a:rPr>
                        <a:t>PB3 (N.C)</a:t>
                      </a:r>
                      <a:endParaRPr lang="en-US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Verdana"/>
                          <a:ea typeface="Times New Roman"/>
                        </a:rPr>
                        <a:t>I3</a:t>
                      </a:r>
                      <a:endParaRPr lang="en-US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160"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Verdana"/>
                          <a:ea typeface="Times New Roman"/>
                        </a:rPr>
                        <a:t>Output/s</a:t>
                      </a:r>
                      <a:endParaRPr lang="en-US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116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Verdana"/>
                          <a:ea typeface="Times New Roman"/>
                        </a:rPr>
                        <a:t>Output </a:t>
                      </a:r>
                      <a:endParaRPr lang="en-US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Verdana"/>
                          <a:ea typeface="Times New Roman"/>
                        </a:rPr>
                        <a:t>Assigned address</a:t>
                      </a:r>
                      <a:endParaRPr lang="en-US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16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Verdana"/>
                          <a:ea typeface="Times New Roman"/>
                        </a:rPr>
                        <a:t>Forward direction </a:t>
                      </a:r>
                      <a:endParaRPr lang="en-US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Verdana"/>
                          <a:ea typeface="Times New Roman"/>
                        </a:rPr>
                        <a:t>Q1</a:t>
                      </a:r>
                      <a:endParaRPr lang="en-US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16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Verdana"/>
                          <a:ea typeface="Times New Roman"/>
                        </a:rPr>
                        <a:t>Reverse direction</a:t>
                      </a:r>
                      <a:endParaRPr lang="en-US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Verdana"/>
                          <a:ea typeface="Times New Roman"/>
                        </a:rPr>
                        <a:t>Q2</a:t>
                      </a:r>
                      <a:endParaRPr lang="en-US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0" y="1828800"/>
          <a:ext cx="7315200" cy="3086100"/>
        </p:xfrm>
        <a:graphic>
          <a:graphicData uri="http://schemas.openxmlformats.org/drawingml/2006/table">
            <a:tbl>
              <a:tblPr/>
              <a:tblGrid>
                <a:gridCol w="3657194"/>
                <a:gridCol w="3658006"/>
              </a:tblGrid>
              <a:tr h="7239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Verdana"/>
                          <a:ea typeface="Times New Roman"/>
                        </a:rPr>
                        <a:t>Forward direction requirements</a:t>
                      </a:r>
                      <a:endParaRPr lang="en-US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Verdana"/>
                          <a:ea typeface="Times New Roman"/>
                        </a:rPr>
                        <a:t>Reverse direction requirements</a:t>
                      </a:r>
                      <a:endParaRPr lang="en-US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70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Verdana"/>
                          <a:ea typeface="Times New Roman"/>
                        </a:rPr>
                        <a:t>PB1 is pressed AND PB3 is NOT pressed and the motor is NOT running in the reverse direction.</a:t>
                      </a:r>
                      <a:endParaRPr lang="en-US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Verdana"/>
                          <a:ea typeface="Times New Roman"/>
                        </a:rPr>
                        <a:t>PB2 is pressed AND PB3 is NOT pressed and the motor is NOT running in the forward direction.</a:t>
                      </a:r>
                      <a:endParaRPr lang="en-US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requirements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Since we have </a:t>
            </a:r>
            <a:r>
              <a:rPr lang="en-US" dirty="0" smtClean="0">
                <a:solidFill>
                  <a:srgbClr val="FF0000"/>
                </a:solidFill>
              </a:rPr>
              <a:t>two outputs </a:t>
            </a:r>
            <a:r>
              <a:rPr lang="en-US" dirty="0" smtClean="0"/>
              <a:t>we need </a:t>
            </a:r>
            <a:r>
              <a:rPr lang="en-US" dirty="0" smtClean="0">
                <a:solidFill>
                  <a:srgbClr val="FF0000"/>
                </a:solidFill>
              </a:rPr>
              <a:t>two</a:t>
            </a:r>
            <a:r>
              <a:rPr lang="en-US" dirty="0" smtClean="0"/>
              <a:t> Boolean expressions: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Boolean expressions</a:t>
            </a: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3291840"/>
          <a:ext cx="6096000" cy="27432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Verdana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32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2895600"/>
            <a:ext cx="7270082" cy="896958"/>
          </a:xfrm>
          <a:prstGeom prst="rect">
            <a:avLst/>
          </a:prstGeom>
          <a:noFill/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676400" y="4572000"/>
          <a:ext cx="6096000" cy="27432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Verdana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4191000"/>
            <a:ext cx="7411452" cy="91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</a:t>
            </a:r>
            <a:r>
              <a:rPr lang="en-US" dirty="0" smtClean="0">
                <a:solidFill>
                  <a:srgbClr val="FF0000"/>
                </a:solidFill>
              </a:rPr>
              <a:t>atches</a:t>
            </a:r>
            <a:r>
              <a:rPr lang="en-US" dirty="0" smtClean="0"/>
              <a:t> are used in this diagram to maintain </a:t>
            </a:r>
            <a:r>
              <a:rPr lang="en-US" dirty="0" smtClean="0">
                <a:solidFill>
                  <a:srgbClr val="FF0000"/>
                </a:solidFill>
              </a:rPr>
              <a:t>continuous forward and reverse actions,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while </a:t>
            </a:r>
            <a:r>
              <a:rPr lang="en-US" dirty="0" smtClean="0"/>
              <a:t>interlocks are used to ensure </a:t>
            </a:r>
            <a:r>
              <a:rPr lang="en-US" dirty="0" smtClean="0">
                <a:solidFill>
                  <a:srgbClr val="FF0000"/>
                </a:solidFill>
              </a:rPr>
              <a:t>forward and reverse actions cannot occur at the same time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ladder diagram for reversible Motor</a:t>
            </a:r>
            <a:endParaRPr lang="en-US" sz="2800" dirty="0"/>
          </a:p>
        </p:txBody>
      </p:sp>
      <p:pic>
        <p:nvPicPr>
          <p:cNvPr id="4" name="Picture 3" descr="untitled.bmp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429000" y="1143000"/>
            <a:ext cx="4724400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1669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“Message texts</a:t>
            </a:r>
            <a:r>
              <a:rPr lang="en-US" dirty="0" smtClean="0"/>
              <a:t>” </a:t>
            </a:r>
            <a:r>
              <a:rPr lang="en-US" dirty="0" smtClean="0">
                <a:solidFill>
                  <a:srgbClr val="FF0000"/>
                </a:solidFill>
              </a:rPr>
              <a:t>programming block </a:t>
            </a:r>
            <a:r>
              <a:rPr lang="en-US" dirty="0" smtClean="0"/>
              <a:t>is used to show </a:t>
            </a:r>
            <a:r>
              <a:rPr lang="en-US" dirty="0" smtClean="0">
                <a:solidFill>
                  <a:srgbClr val="FF0000"/>
                </a:solidFill>
              </a:rPr>
              <a:t>text messages on the LOGO</a:t>
            </a:r>
            <a:r>
              <a:rPr lang="en-US" dirty="0" smtClean="0"/>
              <a:t>!</a:t>
            </a:r>
          </a:p>
          <a:p>
            <a:r>
              <a:rPr lang="en-US" dirty="0" smtClean="0"/>
              <a:t> display unit, </a:t>
            </a:r>
            <a:r>
              <a:rPr lang="en-US" dirty="0" smtClean="0">
                <a:solidFill>
                  <a:srgbClr val="FF0000"/>
                </a:solidFill>
              </a:rPr>
              <a:t>Input </a:t>
            </a:r>
            <a:r>
              <a:rPr lang="en-US" b="1" dirty="0" smtClean="0">
                <a:solidFill>
                  <a:srgbClr val="FF0000"/>
                </a:solidFill>
              </a:rPr>
              <a:t>En </a:t>
            </a:r>
            <a:r>
              <a:rPr lang="en-US" dirty="0" smtClean="0">
                <a:solidFill>
                  <a:srgbClr val="FF0000"/>
                </a:solidFill>
              </a:rPr>
              <a:t>triggers </a:t>
            </a:r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output</a:t>
            </a:r>
            <a:r>
              <a:rPr lang="en-US" dirty="0" smtClean="0"/>
              <a:t> and shows the message while </a:t>
            </a:r>
            <a:r>
              <a:rPr lang="en-US" b="1" dirty="0" smtClean="0">
                <a:solidFill>
                  <a:srgbClr val="FF0000"/>
                </a:solidFill>
              </a:rPr>
              <a:t>P</a:t>
            </a:r>
            <a:r>
              <a:rPr lang="en-US" dirty="0" smtClean="0"/>
              <a:t> is the message </a:t>
            </a:r>
            <a:r>
              <a:rPr lang="en-US" dirty="0" smtClean="0">
                <a:solidFill>
                  <a:srgbClr val="FF0000"/>
                </a:solidFill>
              </a:rPr>
              <a:t>priority.</a:t>
            </a:r>
            <a:r>
              <a:rPr lang="en-US" dirty="0" smtClean="0"/>
              <a:t>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Acknowledgem</a:t>
            </a:r>
            <a:r>
              <a:rPr lang="en-US" dirty="0" smtClean="0"/>
              <a:t>ent disabled (</a:t>
            </a:r>
            <a:r>
              <a:rPr lang="en-US" dirty="0" err="1" smtClean="0">
                <a:solidFill>
                  <a:srgbClr val="FF0000"/>
                </a:solidFill>
              </a:rPr>
              <a:t>Ack</a:t>
            </a:r>
            <a:r>
              <a:rPr lang="en-US" dirty="0" smtClean="0">
                <a:solidFill>
                  <a:srgbClr val="FF0000"/>
                </a:solidFill>
              </a:rPr>
              <a:t> = Off</a:t>
            </a:r>
            <a:r>
              <a:rPr lang="en-US" dirty="0" smtClean="0"/>
              <a:t>): </a:t>
            </a:r>
          </a:p>
          <a:p>
            <a:r>
              <a:rPr lang="en-US" dirty="0" smtClean="0"/>
              <a:t>The message text is hidden with a </a:t>
            </a:r>
            <a:r>
              <a:rPr lang="en-US" dirty="0" smtClean="0">
                <a:solidFill>
                  <a:srgbClr val="FF0000"/>
                </a:solidFill>
              </a:rPr>
              <a:t>0 to 1 </a:t>
            </a:r>
            <a:r>
              <a:rPr lang="en-US" dirty="0" smtClean="0"/>
              <a:t>signal transition at </a:t>
            </a:r>
            <a:r>
              <a:rPr lang="en-US" dirty="0" smtClean="0">
                <a:solidFill>
                  <a:srgbClr val="FF0000"/>
                </a:solidFill>
              </a:rPr>
              <a:t>input En. </a:t>
            </a:r>
          </a:p>
          <a:p>
            <a:r>
              <a:rPr lang="en-US" dirty="0" smtClean="0"/>
              <a:t>Acknowledgement </a:t>
            </a:r>
            <a:r>
              <a:rPr lang="en-US" dirty="0" smtClean="0">
                <a:solidFill>
                  <a:srgbClr val="FF0000"/>
                </a:solidFill>
              </a:rPr>
              <a:t>enabled (</a:t>
            </a:r>
            <a:r>
              <a:rPr lang="en-US" dirty="0" err="1" smtClean="0">
                <a:solidFill>
                  <a:srgbClr val="FF0000"/>
                </a:solidFill>
              </a:rPr>
              <a:t>Ack</a:t>
            </a:r>
            <a:r>
              <a:rPr lang="en-US" dirty="0" smtClean="0">
                <a:solidFill>
                  <a:srgbClr val="FF0000"/>
                </a:solidFill>
              </a:rPr>
              <a:t> = On</a:t>
            </a:r>
            <a:r>
              <a:rPr lang="en-US" dirty="0" smtClean="0"/>
              <a:t>): </a:t>
            </a:r>
          </a:p>
          <a:p>
            <a:r>
              <a:rPr lang="en-US" dirty="0" smtClean="0"/>
              <a:t>After input </a:t>
            </a:r>
            <a:r>
              <a:rPr lang="en-US" dirty="0" smtClean="0">
                <a:solidFill>
                  <a:srgbClr val="FF0000"/>
                </a:solidFill>
              </a:rPr>
              <a:t>En </a:t>
            </a:r>
            <a:r>
              <a:rPr lang="en-US" dirty="0" smtClean="0"/>
              <a:t>is reset </a:t>
            </a:r>
            <a:r>
              <a:rPr lang="en-US" dirty="0" smtClean="0">
                <a:solidFill>
                  <a:srgbClr val="FF0000"/>
                </a:solidFill>
              </a:rPr>
              <a:t>to 0</a:t>
            </a:r>
            <a:r>
              <a:rPr lang="en-US" dirty="0" smtClean="0"/>
              <a:t>, the message </a:t>
            </a:r>
            <a:r>
              <a:rPr lang="en-US" dirty="0" smtClean="0">
                <a:solidFill>
                  <a:srgbClr val="FF0000"/>
                </a:solidFill>
              </a:rPr>
              <a:t>text is displaye</a:t>
            </a:r>
            <a:r>
              <a:rPr lang="en-US" dirty="0" smtClean="0"/>
              <a:t>d until acknowledged by pressing the </a:t>
            </a:r>
            <a:r>
              <a:rPr lang="en-US" dirty="0" smtClean="0">
                <a:solidFill>
                  <a:srgbClr val="FF0000"/>
                </a:solidFill>
              </a:rPr>
              <a:t>OK </a:t>
            </a:r>
            <a:r>
              <a:rPr lang="en-US" dirty="0" smtClean="0"/>
              <a:t>b</a:t>
            </a:r>
            <a:r>
              <a:rPr lang="en-US" dirty="0" smtClean="0">
                <a:solidFill>
                  <a:srgbClr val="FF0000"/>
                </a:solidFill>
              </a:rPr>
              <a:t>utton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The message text cannot be acknowledged </a:t>
            </a:r>
            <a:r>
              <a:rPr lang="en-US" dirty="0" smtClean="0"/>
              <a:t>as long as </a:t>
            </a:r>
            <a:r>
              <a:rPr lang="en-US" dirty="0" smtClean="0">
                <a:solidFill>
                  <a:srgbClr val="FF0000"/>
                </a:solidFill>
              </a:rPr>
              <a:t>input En is high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3810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Text messages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066799"/>
          <a:ext cx="8458200" cy="5410201"/>
        </p:xfrm>
        <a:graphic>
          <a:graphicData uri="http://schemas.openxmlformats.org/drawingml/2006/table">
            <a:tbl>
              <a:tblPr/>
              <a:tblGrid>
                <a:gridCol w="2306781"/>
                <a:gridCol w="6151419"/>
              </a:tblGrid>
              <a:tr h="332034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/>
                          <a:ea typeface="Times New Roman"/>
                          <a:cs typeface="Arial"/>
                        </a:rPr>
                        <a:t>Connection</a:t>
                      </a:r>
                      <a:r>
                        <a:rPr lang="en-US" sz="2000" b="1" dirty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Arial"/>
                          <a:ea typeface="Times New Roman"/>
                          <a:cs typeface="Arial"/>
                        </a:rPr>
                        <a:t>Description</a:t>
                      </a: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4537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Arial"/>
                        </a:rPr>
                        <a:t>Input En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/>
                          <a:ea typeface="Times New Roman"/>
                          <a:cs typeface="Arial"/>
                        </a:rPr>
                        <a:t>A 0 to 1 transition at En (Enable) triggers the output of the message text.</a:t>
                      </a:r>
                      <a:r>
                        <a:rPr lang="en-US" sz="2000" b="1" dirty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7039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Arial"/>
                        </a:rPr>
                        <a:t>Input P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/>
                          <a:ea typeface="Times New Roman"/>
                          <a:cs typeface="Arial"/>
                        </a:rPr>
                        <a:t>P is the priority of the message text. </a:t>
                      </a:r>
                      <a:endParaRPr lang="en-US" sz="2000" b="1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/>
                          <a:ea typeface="Times New Roman"/>
                          <a:cs typeface="Arial"/>
                        </a:rPr>
                        <a:t>0 is the lowest, 30 the highest priority.</a:t>
                      </a:r>
                      <a:r>
                        <a:rPr lang="en-US" sz="2000" b="1" dirty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</a:p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/>
                          <a:ea typeface="Times New Roman"/>
                          <a:cs typeface="Arial"/>
                        </a:rPr>
                        <a:t>Quit: Acknowledgement of the message text</a:t>
                      </a:r>
                      <a:r>
                        <a:rPr lang="en-US" sz="2000" b="1" dirty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2054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Arial"/>
                        </a:rPr>
                        <a:t>Parameter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0215" marR="0" indent="-450215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/>
                          <a:ea typeface="Times New Roman"/>
                          <a:cs typeface="Arial"/>
                        </a:rPr>
                        <a:t>Text: Input of the message text</a:t>
                      </a:r>
                      <a:r>
                        <a:rPr lang="en-US" sz="2000" b="1" dirty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</a:p>
                    <a:p>
                      <a:pPr marL="450215" marR="0" indent="-450215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/>
                          <a:ea typeface="Times New Roman"/>
                          <a:cs typeface="Arial"/>
                        </a:rPr>
                        <a:t>Par: Parameter or actual value of another, already configured function (see "Visible parameters or actual values")</a:t>
                      </a:r>
                      <a:r>
                        <a:rPr lang="en-US" sz="2000" b="1" dirty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</a:p>
                    <a:p>
                      <a:pPr marL="450215" marR="0" indent="-450215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/>
                          <a:ea typeface="Times New Roman"/>
                          <a:cs typeface="Arial"/>
                        </a:rPr>
                        <a:t>Time: Shows the continuously updated time-of-day</a:t>
                      </a:r>
                      <a:r>
                        <a:rPr lang="en-US" sz="2000" b="1" dirty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</a:p>
                    <a:p>
                      <a:pPr marL="450215" marR="0" indent="-450215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/>
                          <a:ea typeface="Times New Roman"/>
                          <a:cs typeface="Arial"/>
                        </a:rPr>
                        <a:t>Date: Shows the continuously updated date</a:t>
                      </a:r>
                      <a:r>
                        <a:rPr lang="en-US" sz="2000" b="1" dirty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</a:p>
                    <a:p>
                      <a:pPr marL="450215" marR="0" indent="-450215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latin typeface="Arial"/>
                          <a:ea typeface="Times New Roman"/>
                          <a:cs typeface="Arial"/>
                        </a:rPr>
                        <a:t>EnTime:Shows</a:t>
                      </a:r>
                      <a:r>
                        <a:rPr lang="en-US" sz="2000" b="1" dirty="0">
                          <a:latin typeface="Arial"/>
                          <a:ea typeface="Times New Roman"/>
                          <a:cs typeface="Arial"/>
                        </a:rPr>
                        <a:t> the time of the 0 to 1 transition</a:t>
                      </a:r>
                      <a:r>
                        <a:rPr lang="en-US" sz="2000" b="1" dirty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</a:p>
                    <a:p>
                      <a:pPr marL="450215" marR="0" indent="-450215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latin typeface="Arial"/>
                          <a:ea typeface="Times New Roman"/>
                          <a:cs typeface="Arial"/>
                        </a:rPr>
                        <a:t>EnDate:Shows</a:t>
                      </a:r>
                      <a:r>
                        <a:rPr lang="en-US" sz="2000" b="1" dirty="0">
                          <a:latin typeface="Arial"/>
                          <a:ea typeface="Times New Roman"/>
                          <a:cs typeface="Arial"/>
                        </a:rPr>
                        <a:t> the 0 to 1 transition of the date</a:t>
                      </a:r>
                      <a:r>
                        <a:rPr lang="en-US" sz="2000" b="1" dirty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4537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Arial"/>
                        </a:rPr>
                        <a:t>Output Q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/>
                          <a:ea typeface="Times New Roman"/>
                          <a:cs typeface="Arial"/>
                        </a:rPr>
                        <a:t>Q remains set as long as the message text is queued.</a:t>
                      </a:r>
                      <a:r>
                        <a:rPr lang="en-US" sz="2000" b="1" dirty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Message texts block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u="sng" dirty="0" smtClean="0"/>
              <a:t>Conveyor system</a:t>
            </a:r>
            <a:endParaRPr lang="en-US" u="sn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simple control task can be as follows: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981200"/>
            <a:ext cx="5867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u="sng" dirty="0" smtClean="0"/>
              <a:t>Lab activity 1 : Sorting Machine</a:t>
            </a:r>
          </a:p>
          <a:p>
            <a:pPr>
              <a:buNone/>
            </a:pPr>
            <a:r>
              <a:rPr lang="en-US" b="1" dirty="0" smtClean="0"/>
              <a:t>Objective:</a:t>
            </a:r>
            <a:r>
              <a:rPr lang="en-US" dirty="0" smtClean="0"/>
              <a:t> Analyze a </a:t>
            </a:r>
            <a:r>
              <a:rPr lang="en-US" dirty="0" smtClean="0">
                <a:solidFill>
                  <a:srgbClr val="FF0000"/>
                </a:solidFill>
              </a:rPr>
              <a:t>control task, develop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implement a practical </a:t>
            </a:r>
            <a:r>
              <a:rPr lang="en-US" dirty="0" smtClean="0"/>
              <a:t>solution for a control task</a:t>
            </a:r>
            <a:endParaRPr lang="en-US" u="sn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Practical tasks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Customer orders </a:t>
            </a:r>
            <a:r>
              <a:rPr lang="en-US" dirty="0" smtClean="0"/>
              <a:t>are assembled </a:t>
            </a:r>
            <a:r>
              <a:rPr lang="en-US" dirty="0" smtClean="0">
                <a:solidFill>
                  <a:schemeClr val="accent2"/>
                </a:solidFill>
              </a:rPr>
              <a:t>on palle</a:t>
            </a:r>
            <a:r>
              <a:rPr lang="en-US" dirty="0" smtClean="0"/>
              <a:t>ts as shown in figure 1.1.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Orders ready for dispatch </a:t>
            </a:r>
            <a:r>
              <a:rPr lang="en-US" dirty="0" smtClean="0"/>
              <a:t>are transported on a </a:t>
            </a:r>
            <a:r>
              <a:rPr lang="en-US" dirty="0" smtClean="0">
                <a:solidFill>
                  <a:schemeClr val="accent2"/>
                </a:solidFill>
              </a:rPr>
              <a:t>conveyor system </a:t>
            </a:r>
            <a:r>
              <a:rPr lang="en-US" dirty="0" smtClean="0"/>
              <a:t>to the </a:t>
            </a:r>
            <a:r>
              <a:rPr lang="en-US" dirty="0" smtClean="0">
                <a:solidFill>
                  <a:schemeClr val="accent2"/>
                </a:solidFill>
              </a:rPr>
              <a:t>truck ramp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The </a:t>
            </a:r>
            <a:r>
              <a:rPr lang="en-US" dirty="0" smtClean="0">
                <a:solidFill>
                  <a:schemeClr val="accent2"/>
                </a:solidFill>
              </a:rPr>
              <a:t>two keys S2 and S3 </a:t>
            </a:r>
            <a:r>
              <a:rPr lang="en-US" dirty="0" smtClean="0"/>
              <a:t>permit </a:t>
            </a:r>
            <a:r>
              <a:rPr lang="en-US" dirty="0" smtClean="0">
                <a:solidFill>
                  <a:schemeClr val="accent2"/>
                </a:solidFill>
              </a:rPr>
              <a:t>transportation </a:t>
            </a:r>
            <a:r>
              <a:rPr lang="en-US" dirty="0" smtClean="0"/>
              <a:t>of </a:t>
            </a:r>
            <a:r>
              <a:rPr lang="en-US" dirty="0" smtClean="0">
                <a:solidFill>
                  <a:schemeClr val="accent2"/>
                </a:solidFill>
              </a:rPr>
              <a:t>the pallets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The pallets are only </a:t>
            </a:r>
            <a:r>
              <a:rPr lang="en-US" dirty="0" smtClean="0">
                <a:solidFill>
                  <a:schemeClr val="accent2"/>
                </a:solidFill>
              </a:rPr>
              <a:t>transported further </a:t>
            </a:r>
            <a:r>
              <a:rPr lang="en-US" dirty="0" smtClean="0"/>
              <a:t>if at </a:t>
            </a:r>
            <a:r>
              <a:rPr lang="en-US" dirty="0" smtClean="0">
                <a:solidFill>
                  <a:schemeClr val="accent2"/>
                </a:solidFill>
              </a:rPr>
              <a:t>least one of the start ke</a:t>
            </a:r>
            <a:r>
              <a:rPr lang="en-US" dirty="0" smtClean="0"/>
              <a:t>ys is kept </a:t>
            </a:r>
            <a:r>
              <a:rPr lang="en-US" dirty="0" smtClean="0">
                <a:solidFill>
                  <a:schemeClr val="accent2"/>
                </a:solidFill>
              </a:rPr>
              <a:t>pressed.</a:t>
            </a:r>
          </a:p>
          <a:p>
            <a:r>
              <a:rPr lang="en-US" dirty="0" smtClean="0"/>
              <a:t>The </a:t>
            </a:r>
            <a:r>
              <a:rPr lang="en-US" dirty="0" smtClean="0">
                <a:solidFill>
                  <a:schemeClr val="accent2"/>
                </a:solidFill>
              </a:rPr>
              <a:t>pallets</a:t>
            </a:r>
            <a:r>
              <a:rPr lang="en-US" dirty="0" smtClean="0"/>
              <a:t> are </a:t>
            </a:r>
            <a:r>
              <a:rPr lang="en-US" dirty="0" smtClean="0">
                <a:solidFill>
                  <a:schemeClr val="accent2"/>
                </a:solidFill>
              </a:rPr>
              <a:t>transported to the end posi</a:t>
            </a:r>
            <a:r>
              <a:rPr lang="en-US" dirty="0" smtClean="0"/>
              <a:t>tion where they activate the </a:t>
            </a:r>
            <a:r>
              <a:rPr lang="en-US" dirty="0" smtClean="0">
                <a:solidFill>
                  <a:schemeClr val="accent2"/>
                </a:solidFill>
              </a:rPr>
              <a:t>limit contact B4 </a:t>
            </a:r>
            <a:r>
              <a:rPr lang="en-US" dirty="0" smtClean="0"/>
              <a:t>("limit switch").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 B4 prevents a palle</a:t>
            </a:r>
            <a:r>
              <a:rPr lang="en-US" dirty="0" smtClean="0"/>
              <a:t>t from being unintentionally transported </a:t>
            </a:r>
            <a:r>
              <a:rPr lang="en-US" dirty="0" smtClean="0">
                <a:solidFill>
                  <a:schemeClr val="accent2"/>
                </a:solidFill>
              </a:rPr>
              <a:t>beyond the end position </a:t>
            </a:r>
            <a:r>
              <a:rPr lang="en-US" dirty="0" smtClean="0"/>
              <a:t>and thus </a:t>
            </a:r>
            <a:r>
              <a:rPr lang="en-US" dirty="0" smtClean="0">
                <a:solidFill>
                  <a:schemeClr val="accent2"/>
                </a:solidFill>
              </a:rPr>
              <a:t>falling off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The master </a:t>
            </a:r>
            <a:r>
              <a:rPr lang="en-US" dirty="0" smtClean="0">
                <a:solidFill>
                  <a:schemeClr val="accent2"/>
                </a:solidFill>
              </a:rPr>
              <a:t>switch S1 suppresses </a:t>
            </a:r>
            <a:r>
              <a:rPr lang="en-US" dirty="0" smtClean="0"/>
              <a:t>all movements of the </a:t>
            </a:r>
            <a:r>
              <a:rPr lang="en-US" dirty="0" smtClean="0">
                <a:solidFill>
                  <a:schemeClr val="accent2"/>
                </a:solidFill>
              </a:rPr>
              <a:t>chain conveyor drive</a:t>
            </a:r>
            <a:r>
              <a:rPr lang="en-US" dirty="0" smtClean="0"/>
              <a:t>. </a:t>
            </a:r>
          </a:p>
          <a:p>
            <a:r>
              <a:rPr lang="en-US" dirty="0" smtClean="0"/>
              <a:t>All inputs are connected to </a:t>
            </a:r>
            <a:r>
              <a:rPr lang="en-US" dirty="0" smtClean="0">
                <a:solidFill>
                  <a:schemeClr val="accent2"/>
                </a:solidFill>
              </a:rPr>
              <a:t>220 V.</a:t>
            </a:r>
          </a:p>
          <a:p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8200"/>
            <a:ext cx="8382000" cy="6019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The implementation sequence is shown in Fig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Implementation sequence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524000"/>
            <a:ext cx="6096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The first step the </a:t>
            </a:r>
            <a:r>
              <a:rPr lang="en-US" b="1" dirty="0" smtClean="0"/>
              <a:t>task analysis</a:t>
            </a:r>
            <a:r>
              <a:rPr lang="en-US" dirty="0" smtClean="0"/>
              <a:t> is extremely important, at this stage the following steps are to be followed:</a:t>
            </a:r>
          </a:p>
          <a:p>
            <a:pPr marL="624078" lvl="0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Define </a:t>
            </a:r>
            <a:r>
              <a:rPr lang="en-US" dirty="0" smtClean="0"/>
              <a:t>all </a:t>
            </a:r>
            <a:r>
              <a:rPr lang="en-US" dirty="0" smtClean="0">
                <a:solidFill>
                  <a:srgbClr val="FF0000"/>
                </a:solidFill>
              </a:rPr>
              <a:t>inputs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outputs.</a:t>
            </a:r>
          </a:p>
          <a:p>
            <a:pPr marL="624078" lvl="0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Assign a vari</a:t>
            </a:r>
            <a:r>
              <a:rPr lang="en-US" dirty="0" smtClean="0"/>
              <a:t>able </a:t>
            </a:r>
            <a:r>
              <a:rPr lang="en-US" dirty="0" smtClean="0">
                <a:solidFill>
                  <a:srgbClr val="FF0000"/>
                </a:solidFill>
              </a:rPr>
              <a:t>name</a:t>
            </a:r>
            <a:r>
              <a:rPr lang="en-US" dirty="0" smtClean="0"/>
              <a:t> for </a:t>
            </a:r>
            <a:r>
              <a:rPr lang="en-US" dirty="0" smtClean="0">
                <a:solidFill>
                  <a:srgbClr val="FF0000"/>
                </a:solidFill>
              </a:rPr>
              <a:t>each input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output.</a:t>
            </a:r>
          </a:p>
          <a:p>
            <a:pPr marL="624078" lvl="0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Analyze the system properties </a:t>
            </a:r>
            <a:r>
              <a:rPr lang="en-US" dirty="0" smtClean="0"/>
              <a:t>and its technical requirements and </a:t>
            </a:r>
            <a:r>
              <a:rPr lang="en-US" dirty="0" smtClean="0">
                <a:solidFill>
                  <a:srgbClr val="FF0000"/>
                </a:solidFill>
              </a:rPr>
              <a:t>conditions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Use the technical requirements to describe the </a:t>
            </a:r>
            <a:r>
              <a:rPr lang="en-US" dirty="0" smtClean="0">
                <a:solidFill>
                  <a:srgbClr val="FF0000"/>
                </a:solidFill>
              </a:rPr>
              <a:t>relation between the outputs a</a:t>
            </a:r>
            <a:r>
              <a:rPr lang="en-US" dirty="0" smtClean="0"/>
              <a:t>nd </a:t>
            </a:r>
            <a:r>
              <a:rPr lang="en-US" dirty="0" smtClean="0">
                <a:solidFill>
                  <a:srgbClr val="FF0000"/>
                </a:solidFill>
              </a:rPr>
              <a:t>inputs</a:t>
            </a:r>
            <a:r>
              <a:rPr lang="en-US" dirty="0" smtClean="0"/>
              <a:t>, at this stage </a:t>
            </a:r>
            <a:r>
              <a:rPr lang="en-US" dirty="0" smtClean="0">
                <a:solidFill>
                  <a:srgbClr val="FF0000"/>
                </a:solidFill>
              </a:rPr>
              <a:t>Boolean expression </a:t>
            </a:r>
            <a:r>
              <a:rPr lang="en-US" dirty="0" smtClean="0"/>
              <a:t>can be used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Stage-1  Task analysis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291"/>
          </a:xfrm>
        </p:spPr>
        <p:txBody>
          <a:bodyPr/>
          <a:lstStyle/>
          <a:p>
            <a:r>
              <a:rPr lang="en-US" dirty="0" smtClean="0"/>
              <a:t>The inputs and outputs of the conveyor system mentioned before are listed below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1.Define inputs and outputs</a:t>
            </a:r>
            <a:endParaRPr lang="en-US" sz="2800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71600" y="2112239"/>
          <a:ext cx="6019800" cy="4424031"/>
        </p:xfrm>
        <a:graphic>
          <a:graphicData uri="http://schemas.openxmlformats.org/drawingml/2006/table">
            <a:tbl>
              <a:tblPr/>
              <a:tblGrid>
                <a:gridCol w="4013200"/>
                <a:gridCol w="2006600"/>
              </a:tblGrid>
              <a:tr h="36627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b="1"/>
                    </a:p>
                  </a:txBody>
                  <a:tcPr>
                    <a:lnL>
                      <a:noFill/>
                    </a:lnL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671"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Verdana"/>
                          <a:ea typeface="Times New Roman"/>
                        </a:rPr>
                        <a:t>Inputs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20711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Verdana"/>
                          <a:ea typeface="Times New Roman"/>
                        </a:rPr>
                        <a:t>Main control switch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Verdana"/>
                          <a:ea typeface="Times New Roman"/>
                        </a:rPr>
                        <a:t>S1</a:t>
                      </a:r>
                      <a:endParaRPr lang="en-US" sz="18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671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Verdana"/>
                          <a:ea typeface="Times New Roman"/>
                        </a:rPr>
                        <a:t>Start pushbutton 1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Verdana"/>
                          <a:ea typeface="Times New Roman"/>
                        </a:rPr>
                        <a:t>S2  (N.O)</a:t>
                      </a:r>
                      <a:endParaRPr lang="en-US" sz="18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671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Verdana"/>
                          <a:ea typeface="Times New Roman"/>
                        </a:rPr>
                        <a:t>Start pushbutton 2</a:t>
                      </a:r>
                      <a:endParaRPr lang="en-US" sz="18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Verdana"/>
                          <a:ea typeface="Times New Roman"/>
                        </a:rPr>
                        <a:t>S3  (N.O)</a:t>
                      </a:r>
                      <a:endParaRPr lang="en-US" sz="18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671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Verdana"/>
                          <a:ea typeface="Times New Roman"/>
                        </a:rPr>
                        <a:t>Limit switch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Verdana"/>
                          <a:ea typeface="Times New Roman"/>
                        </a:rPr>
                        <a:t>B4  (N.C)</a:t>
                      </a:r>
                      <a:endParaRPr lang="en-US" sz="18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671"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Verdana"/>
                          <a:ea typeface="Times New Roman"/>
                        </a:rPr>
                        <a:t>Output/s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72014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Verdana"/>
                          <a:ea typeface="Times New Roman"/>
                        </a:rPr>
                        <a:t>Motor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Verdana"/>
                          <a:ea typeface="Times New Roman"/>
                        </a:rPr>
                        <a:t>M1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  <a:p>
                      <a:pPr algn="l"/>
                      <a:r>
                        <a:rPr lang="en-US" sz="1800" b="1" dirty="0"/>
                        <a:t>Table 1.1 I/O for conveyor system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8686800" cy="6553200"/>
          </a:xfrm>
        </p:spPr>
        <p:txBody>
          <a:bodyPr/>
          <a:lstStyle/>
          <a:p>
            <a:pPr>
              <a:buNone/>
            </a:pPr>
            <a:r>
              <a:rPr lang="en-US" sz="2400" u="sng" dirty="0" smtClean="0">
                <a:solidFill>
                  <a:srgbClr val="FF0000"/>
                </a:solidFill>
              </a:rPr>
              <a:t>2.assign a variable name for </a:t>
            </a:r>
            <a:r>
              <a:rPr lang="en-US" sz="2400" u="sng" dirty="0" err="1" smtClean="0">
                <a:solidFill>
                  <a:srgbClr val="FF0000"/>
                </a:solidFill>
              </a:rPr>
              <a:t>ech</a:t>
            </a:r>
            <a:r>
              <a:rPr lang="en-US" sz="2400" u="sng" dirty="0" smtClean="0">
                <a:solidFill>
                  <a:srgbClr val="FF0000"/>
                </a:solidFill>
              </a:rPr>
              <a:t> input and out put</a:t>
            </a:r>
            <a:r>
              <a:rPr lang="en-US" sz="2400" dirty="0" smtClean="0"/>
              <a:t>.</a:t>
            </a:r>
          </a:p>
          <a:p>
            <a:pPr>
              <a:buNone/>
            </a:pPr>
            <a:r>
              <a:rPr lang="en-US" sz="2400" dirty="0" smtClean="0"/>
              <a:t>The </a:t>
            </a:r>
            <a:r>
              <a:rPr lang="en-US" sz="2400" dirty="0" smtClean="0">
                <a:solidFill>
                  <a:srgbClr val="FF0000"/>
                </a:solidFill>
              </a:rPr>
              <a:t>number and type of input </a:t>
            </a:r>
            <a:r>
              <a:rPr lang="en-US" sz="2400" dirty="0" smtClean="0"/>
              <a:t>(N.O or N.C) and </a:t>
            </a:r>
            <a:r>
              <a:rPr lang="en-US" sz="2400" dirty="0" smtClean="0">
                <a:solidFill>
                  <a:srgbClr val="FF0000"/>
                </a:solidFill>
              </a:rPr>
              <a:t>outpu</a:t>
            </a:r>
            <a:r>
              <a:rPr lang="en-US" sz="2400" dirty="0" smtClean="0"/>
              <a:t>t </a:t>
            </a:r>
            <a:r>
              <a:rPr lang="en-US" sz="2400" dirty="0" smtClean="0">
                <a:solidFill>
                  <a:srgbClr val="FF0000"/>
                </a:solidFill>
              </a:rPr>
              <a:t>(active high or active low</a:t>
            </a:r>
            <a:r>
              <a:rPr lang="en-US" sz="2400" dirty="0" smtClean="0"/>
              <a:t>) objects are based on the technical requirements and technical specifications of the control task. </a:t>
            </a: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Table 1.2 </a:t>
            </a:r>
            <a:r>
              <a:rPr lang="en-US" sz="2400" dirty="0" smtClean="0"/>
              <a:t>shows the </a:t>
            </a:r>
            <a:r>
              <a:rPr lang="en-US" sz="2400" dirty="0" smtClean="0">
                <a:solidFill>
                  <a:srgbClr val="FF0000"/>
                </a:solidFill>
              </a:rPr>
              <a:t>technical requirements </a:t>
            </a:r>
            <a:r>
              <a:rPr lang="en-US" sz="2400" dirty="0" smtClean="0"/>
              <a:t>for the </a:t>
            </a:r>
            <a:r>
              <a:rPr lang="en-US" sz="2400" dirty="0" smtClean="0">
                <a:solidFill>
                  <a:srgbClr val="FF0000"/>
                </a:solidFill>
              </a:rPr>
              <a:t>conveyor system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95399" y="3124200"/>
          <a:ext cx="7086601" cy="3276600"/>
        </p:xfrm>
        <a:graphic>
          <a:graphicData uri="http://schemas.openxmlformats.org/drawingml/2006/table">
            <a:tbl>
              <a:tblPr/>
              <a:tblGrid>
                <a:gridCol w="1553217"/>
                <a:gridCol w="2766692"/>
                <a:gridCol w="2766692"/>
              </a:tblGrid>
              <a:tr h="55990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Verdana"/>
                          <a:ea typeface="Times New Roman"/>
                        </a:rPr>
                        <a:t>Output /s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Verdana"/>
                          <a:ea typeface="Times New Roman"/>
                        </a:rPr>
                        <a:t>ON-requirements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Verdana"/>
                          <a:ea typeface="Times New Roman"/>
                        </a:rPr>
                        <a:t>OFF-requirements</a:t>
                      </a:r>
                      <a:endParaRPr lang="en-US" sz="18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669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Verdana"/>
                          <a:ea typeface="Times New Roman"/>
                        </a:rPr>
                        <a:t>Motor (M1)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Verdana"/>
                          <a:ea typeface="Times New Roman"/>
                        </a:rPr>
                        <a:t>Main switch (S1) is ON and  at least one of the start keys is pressed (S2 or S3) and limit switch (B4) is not pressed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Verdana"/>
                          <a:ea typeface="Times New Roman"/>
                        </a:rPr>
                        <a:t>Main switch (S1) is OFF or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Verdana"/>
                          <a:ea typeface="Times New Roman"/>
                        </a:rPr>
                        <a:t>Limit switch (B4) is pressed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86200" y="6617335"/>
          <a:ext cx="6096000" cy="27432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6096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Verdana"/>
                          <a:ea typeface="Times New Roman"/>
                        </a:rPr>
                        <a:t>Table 1.2 Requirements for conveyor system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254</TotalTime>
  <Words>1874</Words>
  <Application>Microsoft Office PowerPoint</Application>
  <PresentationFormat>On-screen Show (4:3)</PresentationFormat>
  <Paragraphs>275</Paragraphs>
  <Slides>40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Concourse</vt:lpstr>
      <vt:lpstr>PLC Applications[ATE-1212] Module-1</vt:lpstr>
      <vt:lpstr> Module Objectives </vt:lpstr>
      <vt:lpstr>Introduction</vt:lpstr>
      <vt:lpstr>A simple control task can be as follows:</vt:lpstr>
      <vt:lpstr>Slide 5</vt:lpstr>
      <vt:lpstr>Implementation sequence</vt:lpstr>
      <vt:lpstr>Stage-1  Task analysis </vt:lpstr>
      <vt:lpstr>1.Define inputs and outputs</vt:lpstr>
      <vt:lpstr>Slide 9</vt:lpstr>
      <vt:lpstr> 3.Analyze the system properties and its technical requirements and conditions </vt:lpstr>
      <vt:lpstr>4.Boolean expression</vt:lpstr>
      <vt:lpstr> stage-2 . Hardware configuration</vt:lpstr>
      <vt:lpstr>LOGO! Basic module selection</vt:lpstr>
      <vt:lpstr>expansion modules</vt:lpstr>
      <vt:lpstr>Assignment list</vt:lpstr>
      <vt:lpstr>Assignment list</vt:lpstr>
      <vt:lpstr>software configuration</vt:lpstr>
      <vt:lpstr>Properties window</vt:lpstr>
      <vt:lpstr>Connection table</vt:lpstr>
      <vt:lpstr>Connection table</vt:lpstr>
      <vt:lpstr>simulation</vt:lpstr>
      <vt:lpstr>simulation</vt:lpstr>
      <vt:lpstr>commissioning</vt:lpstr>
      <vt:lpstr>Sinking and sourcing sensors</vt:lpstr>
      <vt:lpstr>Sinking sensor</vt:lpstr>
      <vt:lpstr>Sourcing sensor</vt:lpstr>
      <vt:lpstr>leakage current</vt:lpstr>
      <vt:lpstr>latches using Ladder diagram</vt:lpstr>
      <vt:lpstr>Two  different latches used to control a motor</vt:lpstr>
      <vt:lpstr>Interlocks</vt:lpstr>
      <vt:lpstr>Hardware interlock</vt:lpstr>
      <vt:lpstr>Interlocks applications</vt:lpstr>
      <vt:lpstr> Software-based  interlock  </vt:lpstr>
      <vt:lpstr>Assignment list, reversible Motor</vt:lpstr>
      <vt:lpstr>System requirements</vt:lpstr>
      <vt:lpstr>Boolean expressions</vt:lpstr>
      <vt:lpstr>The ladder diagram for reversible Motor</vt:lpstr>
      <vt:lpstr>Text messages  </vt:lpstr>
      <vt:lpstr>Message texts block</vt:lpstr>
      <vt:lpstr>Practical tasks</vt:lpstr>
    </vt:vector>
  </TitlesOfParts>
  <Company>IAT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PLC Applications Module-1</dc:title>
  <dc:creator>mariam.tamil</dc:creator>
  <cp:lastModifiedBy>mariam.tamil</cp:lastModifiedBy>
  <cp:revision>30</cp:revision>
  <dcterms:created xsi:type="dcterms:W3CDTF">2012-01-03T04:26:55Z</dcterms:created>
  <dcterms:modified xsi:type="dcterms:W3CDTF">2012-01-11T09:23:22Z</dcterms:modified>
</cp:coreProperties>
</file>